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2" r:id="rId1"/>
  </p:sldMasterIdLst>
  <p:notesMasterIdLst>
    <p:notesMasterId r:id="rId61"/>
  </p:notesMasterIdLst>
  <p:sldIdLst>
    <p:sldId id="898" r:id="rId2"/>
    <p:sldId id="1098" r:id="rId3"/>
    <p:sldId id="1058" r:id="rId4"/>
    <p:sldId id="1018" r:id="rId5"/>
    <p:sldId id="1020" r:id="rId6"/>
    <p:sldId id="1023" r:id="rId7"/>
    <p:sldId id="1021" r:id="rId8"/>
    <p:sldId id="1022" r:id="rId9"/>
    <p:sldId id="1024" r:id="rId10"/>
    <p:sldId id="1026" r:id="rId11"/>
    <p:sldId id="1027" r:id="rId12"/>
    <p:sldId id="1090" r:id="rId13"/>
    <p:sldId id="1029" r:id="rId14"/>
    <p:sldId id="1030" r:id="rId15"/>
    <p:sldId id="1059" r:id="rId16"/>
    <p:sldId id="1061" r:id="rId17"/>
    <p:sldId id="1092" r:id="rId18"/>
    <p:sldId id="1033" r:id="rId19"/>
    <p:sldId id="1032" r:id="rId20"/>
    <p:sldId id="1038" r:id="rId21"/>
    <p:sldId id="1036" r:id="rId22"/>
    <p:sldId id="1037" r:id="rId23"/>
    <p:sldId id="1093" r:id="rId24"/>
    <p:sldId id="1089" r:id="rId25"/>
    <p:sldId id="1094" r:id="rId26"/>
    <p:sldId id="1065" r:id="rId27"/>
    <p:sldId id="1066" r:id="rId28"/>
    <p:sldId id="1067" r:id="rId29"/>
    <p:sldId id="1068" r:id="rId30"/>
    <p:sldId id="1069" r:id="rId31"/>
    <p:sldId id="1095" r:id="rId32"/>
    <p:sldId id="1041" r:id="rId33"/>
    <p:sldId id="1040" r:id="rId34"/>
    <p:sldId id="1042" r:id="rId35"/>
    <p:sldId id="1096" r:id="rId36"/>
    <p:sldId id="1046" r:id="rId37"/>
    <p:sldId id="1072" r:id="rId38"/>
    <p:sldId id="1074" r:id="rId39"/>
    <p:sldId id="1073" r:id="rId40"/>
    <p:sldId id="1075" r:id="rId41"/>
    <p:sldId id="1097" r:id="rId42"/>
    <p:sldId id="1076" r:id="rId43"/>
    <p:sldId id="1077" r:id="rId44"/>
    <p:sldId id="1078" r:id="rId45"/>
    <p:sldId id="1083" r:id="rId46"/>
    <p:sldId id="1080" r:id="rId47"/>
    <p:sldId id="1049" r:id="rId48"/>
    <p:sldId id="1050" r:id="rId49"/>
    <p:sldId id="1084" r:id="rId50"/>
    <p:sldId id="1081" r:id="rId51"/>
    <p:sldId id="1082" r:id="rId52"/>
    <p:sldId id="1079" r:id="rId53"/>
    <p:sldId id="1087" r:id="rId54"/>
    <p:sldId id="1053" r:id="rId55"/>
    <p:sldId id="1085" r:id="rId56"/>
    <p:sldId id="1054" r:id="rId57"/>
    <p:sldId id="1088" r:id="rId58"/>
    <p:sldId id="1031" r:id="rId59"/>
    <p:sldId id="934" r:id="rId6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15" userDrawn="1">
          <p15:clr>
            <a:srgbClr val="A4A3A4"/>
          </p15:clr>
        </p15:guide>
        <p15:guide id="2" pos="302" userDrawn="1">
          <p15:clr>
            <a:srgbClr val="A4A3A4"/>
          </p15:clr>
        </p15:guide>
        <p15:guide id="3" pos="148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8B7"/>
    <a:srgbClr val="FF999A"/>
    <a:srgbClr val="FFFFFF"/>
    <a:srgbClr val="184799"/>
    <a:srgbClr val="2C4D88"/>
    <a:srgbClr val="174593"/>
    <a:srgbClr val="183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38" autoAdjust="0"/>
    <p:restoredTop sz="67059" autoAdjust="0"/>
  </p:normalViewPr>
  <p:slideViewPr>
    <p:cSldViewPr snapToGrid="0" showGuides="1">
      <p:cViewPr varScale="1">
        <p:scale>
          <a:sx n="140" d="100"/>
          <a:sy n="140" d="100"/>
        </p:scale>
        <p:origin x="3600" y="200"/>
      </p:cViewPr>
      <p:guideLst>
        <p:guide orient="horz" pos="2115"/>
        <p:guide pos="302"/>
        <p:guide pos="1481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C55E9-3775-47B8-A9FF-F98F72BF2A58}" type="datetimeFigureOut">
              <a:rPr lang="zh-CN" altLang="en-US" smtClean="0"/>
              <a:t>2024/3/3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74C5D-8905-4D81-BE92-D035E374E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861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94030-89A1-44FA-85C8-A64C416128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10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05143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6120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922985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252721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4811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013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827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4701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36069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92429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41550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2232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61300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94667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45873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971666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24832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141149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2316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96366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087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789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>
              <a:effectLst/>
              <a:latin typeface="Roboto" panose="02000000000000000000" pitchFamily="2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83988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22915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61950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48304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---------------------------------------------------------------</a:t>
            </a:r>
            <a:r>
              <a:rPr lang="en-US" altLang="zh-CN" sz="1200" b="0" i="0" u="none" strike="noStrike" dirty="0">
                <a:solidFill>
                  <a:schemeClr val="tx1"/>
                </a:solidFill>
                <a:effectLst/>
                <a:latin typeface="+mn-lt"/>
              </a:rPr>
              <a:t>----------------------</a:t>
            </a:r>
          </a:p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97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284-647F-470C-AE41-2C3FA78D75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Introduction to NLP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2747E6-4E72-4435-AB9D-9122E0C57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Baojian Zhou</a:t>
            </a:r>
          </a:p>
          <a:p>
            <a:r>
              <a:rPr lang="en-US" altLang="zh-CN" dirty="0"/>
              <a:t>School of Data Science, Fudan University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91BB9-1D1F-408E-9F55-1C077A94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BD662-EB3C-4EAF-9A3A-38E08CA48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326" y="241334"/>
            <a:ext cx="11553826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57540-AA61-4F49-8204-5904B128EF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7525" y="1108433"/>
            <a:ext cx="11064875" cy="5508233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This is a test.</a:t>
            </a:r>
            <a:endParaRPr lang="zh-CN" altLang="en-US" dirty="0"/>
          </a:p>
          <a:p>
            <a:pPr lvl="1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  <a:p>
            <a:pPr lvl="2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zh-CN" altLang="en-US" dirty="0"/>
          </a:p>
          <a:p>
            <a:pPr lvl="3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A9ACEB-7451-41A7-93BA-D817C10377AE}"/>
              </a:ext>
            </a:extLst>
          </p:cNvPr>
          <p:cNvSpPr/>
          <p:nvPr userDrawn="1"/>
        </p:nvSpPr>
        <p:spPr>
          <a:xfrm>
            <a:off x="314326" y="851723"/>
            <a:ext cx="11553826" cy="45719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6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CE11DDF-65F3-45D5-B724-62F94032D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96484387-4DE1-4B3F-9BF4-D38DF0613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F00D199-7DD3-488F-BEEF-DF09657F7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" y="66676"/>
            <a:ext cx="12049125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01FE1-B52B-4595-BD97-220067DB7375}"/>
              </a:ext>
            </a:extLst>
          </p:cNvPr>
          <p:cNvSpPr/>
          <p:nvPr userDrawn="1"/>
        </p:nvSpPr>
        <p:spPr>
          <a:xfrm>
            <a:off x="66675" y="677065"/>
            <a:ext cx="12049125" cy="77587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2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D4B963-4689-4C0B-A3E7-5D0A516F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29"/>
            <a:ext cx="12191998" cy="55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2EC4EC-EEC9-4E2B-8910-81CDFB60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67267"/>
            <a:ext cx="12191998" cy="592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This is a test</a:t>
            </a:r>
            <a:endParaRPr lang="zh-CN" altLang="en-US" dirty="0"/>
          </a:p>
          <a:p>
            <a:pPr lvl="1"/>
            <a:r>
              <a:rPr lang="en-US" altLang="zh-CN" dirty="0"/>
              <a:t>This is a test</a:t>
            </a:r>
            <a:endParaRPr lang="zh-CN" altLang="en-US" dirty="0"/>
          </a:p>
          <a:p>
            <a:pPr lvl="2"/>
            <a:r>
              <a:rPr lang="en-US" altLang="zh-CN" dirty="0"/>
              <a:t>This is a test</a:t>
            </a:r>
            <a:endParaRPr lang="zh-CN" altLang="en-US" dirty="0"/>
          </a:p>
          <a:p>
            <a:pPr lvl="3"/>
            <a:r>
              <a:rPr lang="en-US" altLang="zh-CN" dirty="0"/>
              <a:t>This is a test</a:t>
            </a:r>
            <a:endParaRPr lang="zh-CN" altLang="en-US" dirty="0"/>
          </a:p>
          <a:p>
            <a:pPr lvl="4"/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C9E46-0E5F-49EF-B30B-D978E95AB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6266" y="6492875"/>
            <a:ext cx="5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1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vigneshwarsofficial/reviews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5.14165.pdf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0.png"/><Relationship Id="rId4" Type="http://schemas.openxmlformats.org/officeDocument/2006/relationships/image" Target="../media/image28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0.png"/><Relationship Id="rId5" Type="http://schemas.openxmlformats.org/officeDocument/2006/relationships/image" Target="../media/image340.png"/><Relationship Id="rId4" Type="http://schemas.openxmlformats.org/officeDocument/2006/relationships/image" Target="../media/image330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kheafield.com/code/kenlm/" TargetMode="External"/><Relationship Id="rId2" Type="http://schemas.openxmlformats.org/officeDocument/2006/relationships/hyperlink" Target="http://www.speech.sri.com/projects/srilm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i.googleblog.com/2006/08/all-our-n-gram-are-belong-to-you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eithschwarz.com/darts-dice-coins/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DC680-57FE-4360-8D62-7C774E5A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7087" y="545868"/>
            <a:ext cx="10637822" cy="1062185"/>
          </a:xfrm>
          <a:solidFill>
            <a:schemeClr val="bg1"/>
          </a:solidFill>
        </p:spPr>
        <p:txBody>
          <a:bodyPr/>
          <a:lstStyle/>
          <a:p>
            <a:r>
              <a:rPr lang="en-US" altLang="zh-CN" dirty="0">
                <a:solidFill>
                  <a:srgbClr val="0E419C"/>
                </a:solidFill>
              </a:rPr>
              <a:t>Lecture 02 – Language Models</a:t>
            </a:r>
            <a:endParaRPr lang="zh-CN" altLang="en-US" dirty="0">
              <a:solidFill>
                <a:srgbClr val="0E419C"/>
              </a:solidFill>
            </a:endParaRP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5388F10-FFAF-40CE-8463-CBC71099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9" name="副标题 2">
            <a:extLst>
              <a:ext uri="{FF2B5EF4-FFF2-40B4-BE49-F238E27FC236}">
                <a16:creationId xmlns:a16="http://schemas.microsoft.com/office/drawing/2014/main" id="{926B68CA-579B-EA4E-8131-B0E558C5BDE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328023"/>
            <a:ext cx="9144000" cy="1801025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Baojian Zhou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DATA130030.01 (</a:t>
            </a:r>
            <a:r>
              <a:rPr lang="zh-CN" altLang="en-US" sz="2000" dirty="0">
                <a:solidFill>
                  <a:srgbClr val="0E419C"/>
                </a:solidFill>
              </a:rPr>
              <a:t>自然语言处理</a:t>
            </a:r>
            <a:r>
              <a:rPr lang="en-US" altLang="zh-CN" sz="2000" dirty="0">
                <a:solidFill>
                  <a:srgbClr val="0E419C"/>
                </a:solidFill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School of Data Science, Fudan University</a:t>
            </a:r>
          </a:p>
          <a:p>
            <a:pPr>
              <a:lnSpc>
                <a:spcPct val="10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03/06/2024</a:t>
            </a:r>
          </a:p>
        </p:txBody>
      </p:sp>
    </p:spTree>
    <p:extLst>
      <p:ext uri="{BB962C8B-B14F-4D97-AF65-F5344CB8AC3E}">
        <p14:creationId xmlns:p14="http://schemas.microsoft.com/office/powerpoint/2010/main" val="24167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2C1AE3-C760-164A-B4BC-8C5E3E31B1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N" dirty="0"/>
                  <a:t>Case </a:t>
                </a:r>
                <a14:m>
                  <m:oMath xmlns:m="http://schemas.openxmlformats.org/officeDocument/2006/math">
                    <m:r>
                      <a:rPr lang="en-US" b="1" i="0" smtClean="0">
                        <a:latin typeface="Cambria Math" panose="02040503050406030204" pitchFamily="18" charset="0"/>
                      </a:rPr>
                      <m:t>𝐍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en-CN" dirty="0"/>
                  <a:t> </a:t>
                </a:r>
                <a:r>
                  <a:rPr lang="en-US" dirty="0"/>
                  <a:t>: </a:t>
                </a:r>
                <a:r>
                  <a:rPr lang="en-CN" dirty="0"/>
                  <a:t>Unigram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2C1AE3-C760-164A-B4BC-8C5E3E31B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00" t="-32000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03B066-7071-8649-BE69-A0F4CAEC1B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4" y="1108433"/>
                <a:ext cx="9978369" cy="5508233"/>
              </a:xfrm>
            </p:spPr>
            <p:txBody>
              <a:bodyPr>
                <a:normAutofit/>
              </a:bodyPr>
              <a:lstStyle/>
              <a:p>
                <a:r>
                  <a:rPr lang="en-CN" dirty="0"/>
                  <a:t>If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</a:rPr>
                      <m:t>N</m:t>
                    </m:r>
                    <m:r>
                      <a:rPr lang="en-CN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1</m:t>
                    </m:r>
                  </m:oMath>
                </a14:m>
                <a:r>
                  <a:rPr lang="en-CN" dirty="0"/>
                  <a:t> then the language model can be approximated as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  <a:p>
                <a:r>
                  <a:rPr lang="en-US" altLang="zh-CN" dirty="0">
                    <a:latin typeface="Calibri"/>
                    <a:cs typeface="Calibri"/>
                  </a:rPr>
                  <a:t>E</a:t>
                </a:r>
                <a:r>
                  <a:rPr lang="en-US" dirty="0">
                    <a:latin typeface="Calibri"/>
                    <a:cs typeface="Calibri"/>
                  </a:rPr>
                  <a:t>xample of generated text: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fifth an of futures the an incorporated a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a</a:t>
                </a:r>
                <a:r>
                  <a:rPr lang="en-US" dirty="0">
                    <a:solidFill>
                      <a:schemeClr val="accent1"/>
                    </a:solidFill>
                  </a:rPr>
                  <a:t> the inflation most dollars quarter in is mass thrift did eighty said hard 'm </a:t>
                </a:r>
                <a:r>
                  <a:rPr lang="en-US" dirty="0" err="1">
                    <a:solidFill>
                      <a:schemeClr val="accent1"/>
                    </a:solidFill>
                  </a:rPr>
                  <a:t>july</a:t>
                </a:r>
                <a:r>
                  <a:rPr lang="en-US" dirty="0">
                    <a:solidFill>
                      <a:schemeClr val="accent1"/>
                    </a:solidFill>
                  </a:rPr>
                  <a:t> bullish that or limited the</a:t>
                </a:r>
              </a:p>
              <a:p>
                <a:endParaRPr lang="en-US" sz="2800" dirty="0">
                  <a:latin typeface="Calibri"/>
                  <a:cs typeface="Calibri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03B066-7071-8649-BE69-A0F4CAEC1B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4" y="1108433"/>
                <a:ext cx="9978369" cy="5508233"/>
              </a:xfrm>
              <a:blipFill>
                <a:blip r:embed="rId4"/>
                <a:stretch>
                  <a:fillRect l="-1017" t="-13134" r="-101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697A1-C71C-3F4B-927B-566A3FD8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658934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2C1AE3-C760-164A-B4BC-8C5E3E31B12F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N" dirty="0"/>
                  <a:t>Case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𝑵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1" i="1" smtClean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en-CN" dirty="0"/>
                  <a:t>: bigram model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442C1AE3-C760-164A-B4BC-8C5E3E31B12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900" t="-32000" b="-4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03B066-7071-8649-BE69-A0F4CAEC1BB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lang="en-US" dirty="0"/>
                  <a:t>Condition on the previous word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𝑤</m:t>
                          </m:r>
                          <m:r>
                            <a:rPr lang="en-US" i="1" baseline="-25000" dirty="0">
                              <a:latin typeface="Cambria Math" panose="02040503050406030204" pitchFamily="18" charset="0"/>
                            </a:rPr>
                            <m:t>3</m:t>
                          </m:r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…</m:t>
                          </m:r>
                          <m:sSub>
                            <m:sSub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≈</m:t>
                      </m:r>
                      <m:nary>
                        <m:naryPr>
                          <m:chr m:val="∏"/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b="0" i="1" dirty="0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sSub>
                                <m:sSubPr>
                                  <m:ctrlP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b="0" i="1" dirty="0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e>
                      </m:nary>
                    </m:oMath>
                  </m:oMathPara>
                </a14:m>
                <a:endParaRPr lang="en-CN" dirty="0"/>
              </a:p>
              <a:p>
                <a:r>
                  <a:rPr lang="en-US" dirty="0">
                    <a:cs typeface="Calibri"/>
                  </a:rPr>
                  <a:t>Example of generated text:</a:t>
                </a:r>
              </a:p>
              <a:p>
                <a:pPr lvl="1"/>
                <a:r>
                  <a:rPr lang="en-US" dirty="0"/>
                  <a:t>texaco rose one in this issue is pursuing growth in a boiler house said </a:t>
                </a:r>
                <a:r>
                  <a:rPr lang="en-US" dirty="0" err="1"/>
                  <a:t>mr.</a:t>
                </a:r>
                <a:r>
                  <a:rPr lang="en-US" dirty="0"/>
                  <a:t> </a:t>
                </a:r>
                <a:r>
                  <a:rPr lang="en-US" dirty="0" err="1"/>
                  <a:t>gurria</a:t>
                </a:r>
                <a:r>
                  <a:rPr lang="en-US" dirty="0"/>
                  <a:t> </a:t>
                </a:r>
                <a:r>
                  <a:rPr lang="en-US" dirty="0" err="1"/>
                  <a:t>mexico</a:t>
                </a:r>
                <a:r>
                  <a:rPr lang="en-US" dirty="0"/>
                  <a:t> 's motion control proposal </a:t>
                </a:r>
                <a:r>
                  <a:rPr lang="en-US" dirty="0">
                    <a:solidFill>
                      <a:schemeClr val="accent1"/>
                    </a:solidFill>
                  </a:rPr>
                  <a:t>without permission</a:t>
                </a:r>
                <a:r>
                  <a:rPr lang="en-US" dirty="0"/>
                  <a:t> from five hundred fifty </a:t>
                </a:r>
                <a:r>
                  <a:rPr lang="en-US" dirty="0">
                    <a:solidFill>
                      <a:schemeClr val="accent1"/>
                    </a:solidFill>
                  </a:rPr>
                  <a:t>five yen</a:t>
                </a:r>
                <a:r>
                  <a:rPr lang="en-US" dirty="0"/>
                  <a:t> outside </a:t>
                </a:r>
                <a:r>
                  <a:rPr lang="en-US" dirty="0">
                    <a:solidFill>
                      <a:schemeClr val="accent1"/>
                    </a:solidFill>
                  </a:rPr>
                  <a:t>new car parking lot</a:t>
                </a:r>
                <a:r>
                  <a:rPr lang="en-US" dirty="0"/>
                  <a:t> of the agreement reached </a:t>
                </a:r>
                <a:r>
                  <a:rPr lang="en-US" dirty="0">
                    <a:solidFill>
                      <a:schemeClr val="accent1"/>
                    </a:solidFill>
                  </a:rPr>
                  <a:t>this would be</a:t>
                </a:r>
                <a:r>
                  <a:rPr lang="en-US" dirty="0"/>
                  <a:t> a record November</a:t>
                </a:r>
              </a:p>
              <a:p>
                <a:r>
                  <a:rPr lang="en-US" altLang="zh-CN" dirty="0"/>
                  <a:t>We can extend to trigrams 4-grams 5-grams.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In general this is an insufficient model of language because language has </a:t>
                </a:r>
                <a:r>
                  <a:rPr lang="en-US" altLang="zh-CN" b="1" dirty="0">
                    <a:solidFill>
                      <a:srgbClr val="00B050"/>
                    </a:solidFill>
                  </a:rPr>
                  <a:t>long-distance dependencies</a:t>
                </a:r>
                <a:endParaRPr lang="en-US" altLang="zh-CN" dirty="0"/>
              </a:p>
              <a:p>
                <a:pPr lvl="1"/>
                <a:r>
                  <a:rPr lang="en-US" altLang="zh-CN" dirty="0"/>
                  <a:t>“The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computer</a:t>
                </a:r>
                <a:r>
                  <a:rPr lang="en-US" altLang="zh-CN" dirty="0"/>
                  <a:t> which I had just put into the machine room on the fifth floor </a:t>
                </a:r>
                <a:r>
                  <a:rPr lang="en-US" altLang="zh-CN" dirty="0">
                    <a:solidFill>
                      <a:schemeClr val="accent1"/>
                    </a:solidFill>
                  </a:rPr>
                  <a:t>crashed</a:t>
                </a:r>
                <a:r>
                  <a:rPr lang="en-US" altLang="zh-CN" dirty="0"/>
                  <a:t>.”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E903B066-7071-8649-BE69-A0F4CAEC1BB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771" t="-1550" r="-1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6697A1-C71C-3F4B-927B-566A3FD8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79097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56181-AF40-45A2-AC81-8414CD45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-gram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Language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Model</a:t>
                </a:r>
              </a:p>
              <a:p>
                <a:pPr lvl="1"/>
                <a:r>
                  <a:rPr lang="en-US" altLang="zh-CN" sz="2800" b="1" dirty="0">
                    <a:solidFill>
                      <a:schemeClr val="tx1"/>
                    </a:solidFill>
                  </a:rPr>
                  <a:t>Estimating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sz="2800" b="1" dirty="0">
                    <a:solidFill>
                      <a:schemeClr val="tx1"/>
                    </a:solidFill>
                  </a:rPr>
                  <a:t>-gram Probabilities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Evaluating LMs and Perplexity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Smoothing</a:t>
                </a:r>
              </a:p>
              <a:p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0" t="-1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94FB3-B3E3-416A-B823-5D46BCCF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83727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CD66A6-DF0E-AC41-83B9-ECABD9B465C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N" dirty="0"/>
                  <a:t>Estimation of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CN" dirty="0"/>
                  <a:t>-gram probabilities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9CD66A6-DF0E-AC41-83B9-ECABD9B465C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6" t="-32653" b="-408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ABAD93-F762-E944-9E14-706BC54F819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11440013" cy="5734495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N" dirty="0"/>
                  <a:t>The maximum likelihood estimate</a:t>
                </a:r>
                <a:r>
                  <a:rPr lang="en-US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</a:t>
                </a:r>
                <a:r>
                  <a:rPr lang="en-CN" dirty="0"/>
                  <a:t>or bigram model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CN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CN" dirty="0"/>
                  <a:t> as the frequency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CN" dirty="0"/>
                  <a:t> in the corpus</a:t>
                </a:r>
                <a:endParaRPr lang="en-US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𝑉</m:t>
                    </m:r>
                  </m:oMath>
                </a14:m>
                <a:r>
                  <a:rPr lang="en-US" dirty="0"/>
                  <a:t> is the set of vocabulary of running text</a:t>
                </a:r>
                <a:endParaRPr lang="en-CN" dirty="0"/>
              </a:p>
              <a:p>
                <a:r>
                  <a:rPr lang="en-CN" dirty="0"/>
                  <a:t>An example corpus</a:t>
                </a:r>
              </a:p>
              <a:p>
                <a:pPr>
                  <a:spcBef>
                    <a:spcPts val="600"/>
                  </a:spcBef>
                  <a:spcAft>
                    <a:spcPts val="600"/>
                  </a:spcAft>
                </a:pPr>
                <a:endParaRPr lang="en-CN" dirty="0"/>
              </a:p>
              <a:p>
                <a:r>
                  <a:rPr lang="en-CN" dirty="0"/>
                  <a:t>Then we have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AABAD93-F762-E944-9E14-706BC54F819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11440013" cy="5734495"/>
              </a:xfrm>
              <a:blipFill>
                <a:blip r:embed="rId4"/>
                <a:stretch>
                  <a:fillRect l="-959" t="-11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2169E1-5811-E443-98B9-0D4B4ABDC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13</a:t>
            </a:fld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7511C-60A5-EE43-B3CE-9F9A5708D397}"/>
              </a:ext>
            </a:extLst>
          </p:cNvPr>
          <p:cNvSpPr txBox="1"/>
          <p:nvPr/>
        </p:nvSpPr>
        <p:spPr>
          <a:xfrm>
            <a:off x="3610116" y="3719095"/>
            <a:ext cx="6099242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</a:rPr>
              <a:t>&lt;s&gt; I am Sam &lt;/s&gt;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</a:rPr>
              <a:t>&lt;s&gt; Sam I am &lt;/s&gt;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400" dirty="0">
                <a:solidFill>
                  <a:srgbClr val="00B050"/>
                </a:solidFill>
              </a:rPr>
              <a:t>&lt;s&gt; I do not like eggs and ham &lt;/s&gt;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02872AE-BD99-E544-BE8B-A3046A388D2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1012117" y="5325414"/>
                <a:ext cx="3793347" cy="1517515"/>
              </a:xfrm>
              <a:prstGeom prst="rect">
                <a:avLst/>
              </a:prstGeom>
            </p:spPr>
            <p:txBody>
              <a:bodyPr vert="horz" lIns="9000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=0.67</m:t>
                      </m:r>
                    </m:oMath>
                  </m:oMathPara>
                </a14:m>
                <a:endParaRPr lang="en-CN" sz="2400" dirty="0"/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𝑆𝑎𝑚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7" name="Content Placeholder 2">
                <a:extLst>
                  <a:ext uri="{FF2B5EF4-FFF2-40B4-BE49-F238E27FC236}">
                    <a16:creationId xmlns:a16="http://schemas.microsoft.com/office/drawing/2014/main" id="{602872AE-BD99-E544-BE8B-A3046A388D2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117" y="5325414"/>
                <a:ext cx="3793347" cy="151751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0559893-C749-DF46-8FD9-4F9631723A21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4669279" y="5340485"/>
                <a:ext cx="3793347" cy="1517515"/>
              </a:xfrm>
              <a:prstGeom prst="rect">
                <a:avLst/>
              </a:prstGeom>
            </p:spPr>
            <p:txBody>
              <a:bodyPr vert="horz" lIns="9000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𝑆𝑎𝑚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&lt;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&gt;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=0.33</m:t>
                      </m:r>
                    </m:oMath>
                  </m:oMathPara>
                </a14:m>
                <a:endParaRPr lang="en-CN" sz="2400" dirty="0"/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𝑆𝑎𝑚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8" name="Content Placeholder 2">
                <a:extLst>
                  <a:ext uri="{FF2B5EF4-FFF2-40B4-BE49-F238E27FC236}">
                    <a16:creationId xmlns:a16="http://schemas.microsoft.com/office/drawing/2014/main" id="{60559893-C749-DF46-8FD9-4F9631723A2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9279" y="5340485"/>
                <a:ext cx="3793347" cy="151751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14D89F2-FA28-B84A-B759-C45FD217326B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8343528" y="5355556"/>
                <a:ext cx="3793347" cy="1517515"/>
              </a:xfrm>
              <a:prstGeom prst="rect">
                <a:avLst/>
              </a:prstGeom>
            </p:spPr>
            <p:txBody>
              <a:bodyPr vert="horz" lIns="9000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𝑎𝑚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=0.67</m:t>
                      </m:r>
                    </m:oMath>
                  </m:oMathPara>
                </a14:m>
                <a:endParaRPr lang="en-CN" sz="2400" dirty="0"/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𝑑𝑜</m:t>
                          </m:r>
                        </m: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9" name="Content Placeholder 2">
                <a:extLst>
                  <a:ext uri="{FF2B5EF4-FFF2-40B4-BE49-F238E27FC236}">
                    <a16:creationId xmlns:a16="http://schemas.microsoft.com/office/drawing/2014/main" id="{C14D89F2-FA28-B84A-B759-C45FD21732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3528" y="5355556"/>
                <a:ext cx="3793347" cy="151751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800597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7696E-BFA4-D74E-93D9-69472EC6A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Bigram of a restaurant review corpus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748725-0FB4-B947-90D0-A617A1A0CD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4"/>
            <a:ext cx="11064875" cy="3093916"/>
          </a:xfrm>
        </p:spPr>
        <p:txBody>
          <a:bodyPr lIns="90000">
            <a:noAutofit/>
          </a:bodyPr>
          <a:lstStyle/>
          <a:p>
            <a:r>
              <a:rPr lang="en-CN" dirty="0"/>
              <a:t>A corpus of resturant reviews (1000 sentences)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Wow... Loved this place.</a:t>
            </a:r>
          </a:p>
          <a:p>
            <a:pPr lvl="1">
              <a:spcAft>
                <a:spcPts val="600"/>
              </a:spcAft>
            </a:pPr>
            <a:r>
              <a:rPr lang="en-US" dirty="0">
                <a:solidFill>
                  <a:schemeClr val="accent1"/>
                </a:solidFill>
              </a:rPr>
              <a:t>Not tasty and the texture was just nasty. The selection on the menu was great and so were the prices. </a:t>
            </a:r>
          </a:p>
          <a:p>
            <a:r>
              <a:rPr lang="en-US" dirty="0"/>
              <a:t>Bigram counts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D10A560-D16D-7646-BA9D-910AF720E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14</a:t>
            </a:fld>
            <a:endParaRPr lang="zh-CN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6AA4F1E-6E89-F242-9E96-6282F919D3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8639821"/>
              </p:ext>
            </p:extLst>
          </p:nvPr>
        </p:nvGraphicFramePr>
        <p:xfrm>
          <a:off x="4163881" y="3248093"/>
          <a:ext cx="7223968" cy="343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2996">
                  <a:extLst>
                    <a:ext uri="{9D8B030D-6E8A-4147-A177-3AD203B41FA5}">
                      <a16:colId xmlns:a16="http://schemas.microsoft.com/office/drawing/2014/main" val="3962740994"/>
                    </a:ext>
                  </a:extLst>
                </a:gridCol>
                <a:gridCol w="902996">
                  <a:extLst>
                    <a:ext uri="{9D8B030D-6E8A-4147-A177-3AD203B41FA5}">
                      <a16:colId xmlns:a16="http://schemas.microsoft.com/office/drawing/2014/main" val="985521088"/>
                    </a:ext>
                  </a:extLst>
                </a:gridCol>
                <a:gridCol w="902996">
                  <a:extLst>
                    <a:ext uri="{9D8B030D-6E8A-4147-A177-3AD203B41FA5}">
                      <a16:colId xmlns:a16="http://schemas.microsoft.com/office/drawing/2014/main" val="372951715"/>
                    </a:ext>
                  </a:extLst>
                </a:gridCol>
                <a:gridCol w="902996">
                  <a:extLst>
                    <a:ext uri="{9D8B030D-6E8A-4147-A177-3AD203B41FA5}">
                      <a16:colId xmlns:a16="http://schemas.microsoft.com/office/drawing/2014/main" val="4039988419"/>
                    </a:ext>
                  </a:extLst>
                </a:gridCol>
                <a:gridCol w="902996">
                  <a:extLst>
                    <a:ext uri="{9D8B030D-6E8A-4147-A177-3AD203B41FA5}">
                      <a16:colId xmlns:a16="http://schemas.microsoft.com/office/drawing/2014/main" val="1089868699"/>
                    </a:ext>
                  </a:extLst>
                </a:gridCol>
                <a:gridCol w="902996">
                  <a:extLst>
                    <a:ext uri="{9D8B030D-6E8A-4147-A177-3AD203B41FA5}">
                      <a16:colId xmlns:a16="http://schemas.microsoft.com/office/drawing/2014/main" val="4149302560"/>
                    </a:ext>
                  </a:extLst>
                </a:gridCol>
                <a:gridCol w="902996">
                  <a:extLst>
                    <a:ext uri="{9D8B030D-6E8A-4147-A177-3AD203B41FA5}">
                      <a16:colId xmlns:a16="http://schemas.microsoft.com/office/drawing/2014/main" val="897651552"/>
                    </a:ext>
                  </a:extLst>
                </a:gridCol>
                <a:gridCol w="902996">
                  <a:extLst>
                    <a:ext uri="{9D8B030D-6E8A-4147-A177-3AD203B41FA5}">
                      <a16:colId xmlns:a16="http://schemas.microsoft.com/office/drawing/2014/main" val="1501609627"/>
                    </a:ext>
                  </a:extLst>
                </a:gridCol>
              </a:tblGrid>
              <a:tr h="429300">
                <a:tc>
                  <a:txBody>
                    <a:bodyPr/>
                    <a:lstStyle/>
                    <a:p>
                      <a:endParaRPr lang="en-CN" sz="20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in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place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6212310"/>
                  </a:ext>
                </a:extLst>
              </a:tr>
              <a:tr h="429300">
                <a:tc>
                  <a:txBody>
                    <a:bodyPr/>
                    <a:lstStyle/>
                    <a:p>
                      <a:r>
                        <a:rPr lang="en-CN" sz="20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b="1" dirty="0">
                          <a:solidFill>
                            <a:srgbClr val="00B050"/>
                          </a:solidFill>
                        </a:rPr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1101460"/>
                  </a:ext>
                </a:extLst>
              </a:tr>
              <a:tr h="429300">
                <a:tc>
                  <a:txBody>
                    <a:bodyPr/>
                    <a:lstStyle/>
                    <a:p>
                      <a:r>
                        <a:rPr lang="en-CN" sz="2000" dirty="0"/>
                        <a:t>want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b="1" dirty="0">
                          <a:solidFill>
                            <a:srgbClr val="00B050"/>
                          </a:solidFill>
                        </a:rPr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1796258"/>
                  </a:ext>
                </a:extLst>
              </a:tr>
              <a:tr h="429300">
                <a:tc>
                  <a:txBody>
                    <a:bodyPr/>
                    <a:lstStyle/>
                    <a:p>
                      <a:r>
                        <a:rPr lang="en-CN" sz="2000" dirty="0"/>
                        <a:t>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b="1" dirty="0">
                          <a:solidFill>
                            <a:srgbClr val="00B050"/>
                          </a:solidFill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9970080"/>
                  </a:ext>
                </a:extLst>
              </a:tr>
              <a:tr h="429300">
                <a:tc>
                  <a:txBody>
                    <a:bodyPr/>
                    <a:lstStyle/>
                    <a:p>
                      <a:r>
                        <a:rPr lang="en-CN" sz="2000" dirty="0"/>
                        <a:t>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5753571"/>
                  </a:ext>
                </a:extLst>
              </a:tr>
              <a:tr h="429300">
                <a:tc>
                  <a:txBody>
                    <a:bodyPr/>
                    <a:lstStyle/>
                    <a:p>
                      <a:r>
                        <a:rPr lang="en-CN" sz="2000" dirty="0"/>
                        <a:t>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9873925"/>
                  </a:ext>
                </a:extLst>
              </a:tr>
              <a:tr h="429300">
                <a:tc>
                  <a:txBody>
                    <a:bodyPr/>
                    <a:lstStyle/>
                    <a:p>
                      <a:r>
                        <a:rPr lang="en-CN" sz="2000" dirty="0"/>
                        <a:t>this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b="1" dirty="0">
                          <a:solidFill>
                            <a:srgbClr val="00B050"/>
                          </a:solidFill>
                        </a:rPr>
                        <a:t>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8260950"/>
                  </a:ext>
                </a:extLst>
              </a:tr>
              <a:tr h="429300">
                <a:tc>
                  <a:txBody>
                    <a:bodyPr/>
                    <a:lstStyle/>
                    <a:p>
                      <a:r>
                        <a:rPr lang="en-CN" sz="2000" dirty="0"/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b="1" dirty="0">
                          <a:solidFill>
                            <a:srgbClr val="00B050"/>
                          </a:solidFill>
                        </a:rPr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sz="2000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850709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1FB82030-B76E-394B-9476-DEC24093B89D}"/>
              </a:ext>
            </a:extLst>
          </p:cNvPr>
          <p:cNvSpPr txBox="1"/>
          <p:nvPr/>
        </p:nvSpPr>
        <p:spPr>
          <a:xfrm>
            <a:off x="839822" y="4459062"/>
            <a:ext cx="3022532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400" dirty="0"/>
          </a:p>
          <a:p>
            <a:r>
              <a:rPr lang="en-US" sz="2400" dirty="0"/>
              <a:t>Try the dataset: </a:t>
            </a:r>
            <a:r>
              <a:rPr lang="en-US" sz="2400" dirty="0">
                <a:hlinkClick r:id="rId2"/>
              </a:rPr>
              <a:t>https://www.kaggle.com/datasets/vigneshwarsofficial/reviews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6032436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44FF86-5DAB-4F84-B7A0-A339D783CD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Berkeley restaurant project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5A49789-972F-43FD-A802-09B731A042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38848" y="3825767"/>
            <a:ext cx="8933550" cy="302392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880E57-D2B4-45B0-BB4D-6EE58B650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15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3515243-5699-4168-8452-604F21F14B64}"/>
              </a:ext>
            </a:extLst>
          </p:cNvPr>
          <p:cNvSpPr txBox="1"/>
          <p:nvPr/>
        </p:nvSpPr>
        <p:spPr>
          <a:xfrm>
            <a:off x="479425" y="937580"/>
            <a:ext cx="11101754" cy="379854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 b="0" i="0" u="none" strike="noStrike" baseline="0" dirty="0">
                <a:solidFill>
                  <a:srgbClr val="000000"/>
                </a:solidFill>
                <a:ea typeface="+mj-ea"/>
              </a:rPr>
              <a:t>A dialogue system that answered questions about a database of restaurants (corpus of 9332 sentences) in Berkeley, California (</a:t>
            </a:r>
            <a:r>
              <a:rPr lang="en-US" altLang="zh-CN" sz="2400" b="0" i="0" u="none" strike="noStrike" baseline="0" dirty="0">
                <a:solidFill>
                  <a:schemeClr val="tx1">
                    <a:lumMod val="50000"/>
                    <a:lumOff val="50000"/>
                  </a:schemeClr>
                </a:solidFill>
                <a:ea typeface="+mj-ea"/>
              </a:rPr>
              <a:t>Jurafsky et al., 1994</a:t>
            </a:r>
            <a:r>
              <a:rPr lang="en-US" altLang="zh-CN" sz="2400" b="0" i="0" u="none" strike="noStrike" baseline="0" dirty="0">
                <a:solidFill>
                  <a:srgbClr val="000000"/>
                </a:solidFill>
                <a:ea typeface="+mj-ea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rgbClr val="000000"/>
                </a:solidFill>
                <a:ea typeface="+mj-ea"/>
              </a:rPr>
              <a:t>can you tell me about any good </a:t>
            </a:r>
            <a:r>
              <a:rPr lang="en-US" altLang="zh-CN" sz="2000" b="0" i="0" u="none" strike="noStrike" baseline="0" dirty="0" err="1">
                <a:solidFill>
                  <a:srgbClr val="000000"/>
                </a:solidFill>
                <a:ea typeface="+mj-ea"/>
              </a:rPr>
              <a:t>cantonese</a:t>
            </a:r>
            <a:r>
              <a:rPr lang="en-US" altLang="zh-CN" sz="2000" b="0" i="0" u="none" strike="noStrike" baseline="0" dirty="0">
                <a:solidFill>
                  <a:srgbClr val="000000"/>
                </a:solidFill>
                <a:ea typeface="+mj-ea"/>
              </a:rPr>
              <a:t> restaurants close by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rgbClr val="000000"/>
                </a:solidFill>
                <a:ea typeface="+mj-ea"/>
              </a:rPr>
              <a:t>mid priced </a:t>
            </a:r>
            <a:r>
              <a:rPr lang="en-US" altLang="zh-CN" sz="2000" b="0" i="0" u="none" strike="noStrike" baseline="0" dirty="0" err="1">
                <a:solidFill>
                  <a:srgbClr val="000000"/>
                </a:solidFill>
                <a:ea typeface="+mj-ea"/>
              </a:rPr>
              <a:t>thai</a:t>
            </a:r>
            <a:r>
              <a:rPr lang="en-US" altLang="zh-CN" sz="2000" b="0" i="0" u="none" strike="noStrike" baseline="0" dirty="0">
                <a:solidFill>
                  <a:srgbClr val="000000"/>
                </a:solidFill>
                <a:ea typeface="+mj-ea"/>
              </a:rPr>
              <a:t> food is what </a:t>
            </a:r>
            <a:r>
              <a:rPr lang="en-US" altLang="zh-CN" sz="2000" b="0" i="0" u="none" strike="noStrike" baseline="0" dirty="0" err="1">
                <a:solidFill>
                  <a:srgbClr val="000000"/>
                </a:solidFill>
                <a:ea typeface="+mj-ea"/>
              </a:rPr>
              <a:t>i’m</a:t>
            </a:r>
            <a:r>
              <a:rPr lang="en-US" altLang="zh-CN" sz="2000" b="0" i="0" u="none" strike="noStrike" baseline="0" dirty="0">
                <a:solidFill>
                  <a:srgbClr val="000000"/>
                </a:solidFill>
                <a:ea typeface="+mj-ea"/>
              </a:rPr>
              <a:t> looking for</a:t>
            </a:r>
            <a:endParaRPr lang="en-US" altLang="zh-CN" sz="2000" dirty="0">
              <a:solidFill>
                <a:srgbClr val="000000"/>
              </a:solidFill>
              <a:ea typeface="+mj-ea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0" i="0" u="none" strike="noStrike" baseline="0" dirty="0">
                <a:solidFill>
                  <a:srgbClr val="000000"/>
                </a:solidFill>
                <a:ea typeface="+mj-ea"/>
              </a:rPr>
              <a:t>Calculate </a:t>
            </a:r>
            <a:r>
              <a:rPr lang="en-US" altLang="zh-CN" sz="2000" b="0" i="0" u="none" strike="noStrike" baseline="0" dirty="0">
                <a:solidFill>
                  <a:srgbClr val="FF0000"/>
                </a:solidFill>
                <a:ea typeface="+mj-ea"/>
              </a:rPr>
              <a:t>P(&lt;s&gt; </a:t>
            </a:r>
            <a:r>
              <a:rPr lang="en-US" altLang="zh-CN" sz="2000" b="0" i="0" u="none" strike="noStrike" baseline="0" dirty="0" err="1">
                <a:solidFill>
                  <a:srgbClr val="FF0000"/>
                </a:solidFill>
                <a:ea typeface="+mj-ea"/>
              </a:rPr>
              <a:t>i</a:t>
            </a:r>
            <a:r>
              <a:rPr lang="en-US" altLang="zh-CN" sz="2000" b="0" i="0" u="none" strike="noStrike" baseline="0" dirty="0">
                <a:solidFill>
                  <a:srgbClr val="FF0000"/>
                </a:solidFill>
                <a:ea typeface="+mj-ea"/>
              </a:rPr>
              <a:t> want </a:t>
            </a:r>
            <a:r>
              <a:rPr lang="en-US" altLang="zh-CN" sz="2000" b="0" i="0" u="none" strike="noStrike" baseline="0" dirty="0" err="1">
                <a:solidFill>
                  <a:srgbClr val="FF0000"/>
                </a:solidFill>
                <a:ea typeface="+mj-ea"/>
              </a:rPr>
              <a:t>chinese</a:t>
            </a:r>
            <a:r>
              <a:rPr lang="en-US" altLang="zh-CN" sz="2000" b="0" i="0" u="none" strike="noStrike" baseline="0" dirty="0">
                <a:solidFill>
                  <a:srgbClr val="FF0000"/>
                </a:solidFill>
                <a:ea typeface="+mj-ea"/>
              </a:rPr>
              <a:t> food &lt;/s&gt;)</a:t>
            </a:r>
            <a:r>
              <a:rPr lang="en-US" altLang="zh-CN" sz="2000" b="0" i="0" u="none" strike="noStrike" baseline="0" dirty="0">
                <a:solidFill>
                  <a:srgbClr val="000000"/>
                </a:solidFill>
                <a:ea typeface="+mj-ea"/>
              </a:rPr>
              <a:t> bigram probabilities?</a:t>
            </a:r>
          </a:p>
          <a:p>
            <a:pPr algn="l"/>
            <a:endParaRPr lang="zh-CN" altLang="en-US" sz="2000" dirty="0">
              <a:ea typeface="+mj-ea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874DF31-FBD3-40F7-BA2F-0CB5717F0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84180" y="3075958"/>
            <a:ext cx="5866582" cy="777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9095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F10CAB-3365-4F70-9A73-DE3A656AA9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Some practical issues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472CD6-4AAA-49E0-AC06-9A1A8DD1CE1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altLang="zh-CN" dirty="0"/>
                  <a:t>For these larger n-grams, we’ll need to assume extra contexts to the left and right of the sentence end.</a:t>
                </a:r>
              </a:p>
              <a:p>
                <a:r>
                  <a:rPr lang="en-US" altLang="zh-CN" dirty="0"/>
                  <a:t>For example, to compute trigram probabilities at the very beginning of the sentence, we use two pseudo-words for the first trigram (i.e., P(I|&lt;s&gt;&lt;s&gt;)</a:t>
                </a:r>
              </a:p>
              <a:p>
                <a:r>
                  <a:rPr lang="en-US" altLang="zh-CN" b="1" dirty="0"/>
                  <a:t>Log probabilities: </a:t>
                </a:r>
                <a:r>
                  <a:rPr lang="en-US" altLang="zh-CN" dirty="0"/>
                  <a:t>probabilities are (by definition) less than or equal to 1, the more probabilities we multiply together, the smaller the product becomes. Multiplying enough n-grams together would result in numerical underflow.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⋯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 =</m:t>
                      </m:r>
                      <m:func>
                        <m:funcPr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i="0" dirty="0" smtClean="0"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US" altLang="zh-CN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3</m:t>
                                      </m:r>
                                    </m:sub>
                                  </m:sSub>
                                </m:e>
                              </m:func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+⋯</m:t>
                              </m:r>
                              <m:r>
                                <a:rPr lang="en-US" altLang="zh-CN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unc>
                                <m:funcPr>
                                  <m:ctrlPr>
                                    <a:rPr lang="en-US" altLang="zh-CN" b="0" i="1" dirty="0" smtClean="0"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altLang="zh-CN" i="0" dirty="0" smtClean="0"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sSub>
                                    <m:sSubPr>
                                      <m:ctrlP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 dirty="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zh-CN" b="0" i="1" dirty="0" smtClean="0"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func>
                            </m:e>
                          </m:d>
                        </m:e>
                      </m:func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A472CD6-4AAA-49E0-AC06-9A1A8DD1CE1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2" t="-1218" r="-24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0D1B6D4-307A-49C7-87A4-4B98B52F1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989526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56181-AF40-45A2-AC81-8414CD45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-gram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Language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Model</a:t>
                </a:r>
              </a:p>
              <a:p>
                <a:r>
                  <a:rPr lang="en-US" altLang="zh-CN" sz="3200" b="1" dirty="0"/>
                  <a:t>Evaluating LMs and Perplexity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Smoothing</a:t>
                </a:r>
              </a:p>
              <a:p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0" t="-1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94FB3-B3E3-416A-B823-5D46BCCF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397841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1DA8B4-B5E5-2F46-A1AB-377008BE4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Extrinsic evaluation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B54ED2-51A1-A34D-8A4D-C5DAF922CF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9" y="1108433"/>
            <a:ext cx="11064875" cy="5508233"/>
          </a:xfrm>
        </p:spPr>
        <p:txBody>
          <a:bodyPr>
            <a:normAutofit/>
          </a:bodyPr>
          <a:lstStyle/>
          <a:p>
            <a:r>
              <a:rPr lang="en-US" dirty="0"/>
              <a:t>Best evaluation for comparing models A and B</a:t>
            </a:r>
          </a:p>
          <a:p>
            <a:pPr lvl="1"/>
            <a:r>
              <a:rPr lang="en-US" dirty="0"/>
              <a:t>Put each model in a task: spelling corrector / MT system</a:t>
            </a:r>
          </a:p>
          <a:p>
            <a:pPr lvl="1"/>
            <a:r>
              <a:rPr lang="en-US" dirty="0"/>
              <a:t>Run the task get an accuracy for A and for B</a:t>
            </a:r>
          </a:p>
          <a:p>
            <a:pPr lvl="2"/>
            <a:r>
              <a:rPr lang="en-US" dirty="0"/>
              <a:t>How many misspelled words corrected properly?</a:t>
            </a:r>
          </a:p>
          <a:p>
            <a:pPr lvl="2"/>
            <a:r>
              <a:rPr lang="en-US" dirty="0"/>
              <a:t>How many words translated correctly?</a:t>
            </a:r>
          </a:p>
          <a:p>
            <a:pPr lvl="1"/>
            <a:r>
              <a:rPr lang="en-US" dirty="0"/>
              <a:t>And then compare accuracy for A and B</a:t>
            </a:r>
          </a:p>
          <a:p>
            <a:r>
              <a:rPr lang="en-US" altLang="zh-CN" b="1" dirty="0"/>
              <a:t>Time-consuming (could take days or weeks)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6FF548-4F81-CC4A-92BD-4FDE3CBD35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4060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2C8B6-BE10-9E47-9BAF-7A1FAB9D37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Intrinsic evaluation of LMs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78546B-F8A2-D946-9B19-61D10C81B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11350627" cy="5508233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Does our LM prefer good sentences to bad ones?</a:t>
            </a:r>
          </a:p>
          <a:p>
            <a:pPr lvl="1"/>
            <a:r>
              <a:rPr lang="en-US" dirty="0"/>
              <a:t>Assign higher probability to “real” or “frequently observed” sentences than “ungrammatical” or “rarely observed” sentences?</a:t>
            </a:r>
          </a:p>
          <a:p>
            <a:r>
              <a:rPr lang="en-US" dirty="0"/>
              <a:t>Train parameters of our model on a</a:t>
            </a:r>
            <a:r>
              <a:rPr lang="en-US" dirty="0">
                <a:solidFill>
                  <a:srgbClr val="00B050"/>
                </a:solidFill>
              </a:rPr>
              <a:t> </a:t>
            </a:r>
            <a:r>
              <a:rPr lang="en-US" b="1" dirty="0">
                <a:solidFill>
                  <a:srgbClr val="00B050"/>
                </a:solidFill>
              </a:rPr>
              <a:t>training set</a:t>
            </a:r>
            <a:r>
              <a:rPr lang="en-US" b="1" dirty="0"/>
              <a:t>.</a:t>
            </a:r>
            <a:r>
              <a:rPr lang="en-US" b="1" dirty="0">
                <a:solidFill>
                  <a:srgbClr val="00B050"/>
                </a:solidFill>
              </a:rPr>
              <a:t> </a:t>
            </a:r>
            <a:r>
              <a:rPr lang="en-US" dirty="0"/>
              <a:t>Test the model’s performance on a </a:t>
            </a:r>
            <a:r>
              <a:rPr lang="en-US" b="1" dirty="0">
                <a:solidFill>
                  <a:srgbClr val="00B050"/>
                </a:solidFill>
              </a:rPr>
              <a:t>test data</a:t>
            </a:r>
            <a:r>
              <a:rPr lang="en-US" dirty="0"/>
              <a:t> we have not seen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>
                <a:solidFill>
                  <a:srgbClr val="FF0000"/>
                </a:solidFill>
              </a:rPr>
              <a:t>A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dirty="0">
                <a:solidFill>
                  <a:srgbClr val="FF0000"/>
                </a:solidFill>
              </a:rPr>
              <a:t>test set is an unseen dataset which is totally unused</a:t>
            </a:r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An </a:t>
            </a:r>
            <a:r>
              <a:rPr lang="en-US" b="1" dirty="0">
                <a:solidFill>
                  <a:srgbClr val="00B050"/>
                </a:solidFill>
              </a:rPr>
              <a:t>evaluation metric</a:t>
            </a:r>
            <a:r>
              <a:rPr lang="en-US" dirty="0"/>
              <a:t> tells us how well our model fits the </a:t>
            </a:r>
            <a:r>
              <a:rPr lang="en-US" b="1" dirty="0">
                <a:solidFill>
                  <a:srgbClr val="00B050"/>
                </a:solidFill>
              </a:rPr>
              <a:t>test set</a:t>
            </a:r>
            <a:endParaRPr lang="en-US" dirty="0"/>
          </a:p>
          <a:p>
            <a:pPr lvl="1">
              <a:spcBef>
                <a:spcPts val="0"/>
              </a:spcBef>
              <a:spcAft>
                <a:spcPts val="600"/>
              </a:spcAft>
            </a:pPr>
            <a:r>
              <a:rPr lang="en-US" dirty="0"/>
              <a:t>We can’t allow test sentences into the training set</a:t>
            </a:r>
          </a:p>
          <a:p>
            <a:pPr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b="1" dirty="0"/>
              <a:t>What does it mean to “fit the test set”?</a:t>
            </a:r>
          </a:p>
          <a:p>
            <a:pPr lvl="1">
              <a:lnSpc>
                <a:spcPct val="15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zh-CN" b="1" dirty="0"/>
              <a:t>Probability-based metric</a:t>
            </a:r>
            <a:r>
              <a:rPr lang="en-US" altLang="zh-CN" dirty="0"/>
              <a:t>: Whichever model assigns a higher probability to the test set—meaning it more accurately predicts the test set—is a better model.</a:t>
            </a:r>
            <a:endParaRPr lang="en-US" b="1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932FD-994B-0847-AAE7-51C3F36652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168537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56181-AF40-45A2-AC81-8414CD45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sz="3200" b="1" dirty="0">
                    <a:solidFill>
                      <a:schemeClr val="tx1"/>
                    </a:solidFill>
                  </a:rPr>
                  <a:t>-gram</a:t>
                </a:r>
                <a:r>
                  <a:rPr lang="zh-CN" alt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tx1"/>
                    </a:solidFill>
                  </a:rPr>
                  <a:t>Language</a:t>
                </a:r>
                <a:r>
                  <a:rPr lang="zh-CN" altLang="en-US" sz="3200" b="1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tx1"/>
                    </a:solidFill>
                  </a:rPr>
                  <a:t>Model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Evaluating LMs and Perplexity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Smoothing</a:t>
                </a:r>
              </a:p>
              <a:p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0" t="-1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94FB3-B3E3-416A-B823-5D46BCCF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985653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FB5724-1ACA-B146-98A7-C075FDE53F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Intuition: Perplexity as branching factor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BD7FB-B9B9-A84A-9DA3-0B650231FE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en-US" altLang="zh-CN" dirty="0"/>
                  <a:t>Perplexity is </a:t>
                </a:r>
                <a:r>
                  <a:rPr lang="en-US" altLang="zh-CN" b="1" dirty="0"/>
                  <a:t>weighted equivalent branching factor: </a:t>
                </a:r>
                <a:r>
                  <a:rPr lang="en-US" altLang="zh-CN" dirty="0"/>
                  <a:t>branching factor of a language is the number of possible next words that can follow any word</a:t>
                </a:r>
                <a:endParaRPr lang="en-US" dirty="0"/>
              </a:p>
              <a:p>
                <a:r>
                  <a:rPr lang="en-US" dirty="0"/>
                  <a:t>Let’s suppose a sentence consisting of random digits</a:t>
                </a:r>
              </a:p>
              <a:p>
                <a:r>
                  <a:rPr lang="en-US" dirty="0"/>
                  <a:t>What is the perplexity of this sentence according to a model that assign P=1/10 to each digit?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2800" b="0" i="0" smtClean="0">
                          <a:latin typeface="Cambria Math" panose="02040503050406030204" pitchFamily="18" charset="0"/>
                        </a:rPr>
                        <m:t>Perplexity</m:t>
                      </m:r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</m:d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</a:rPr>
                                    <m:t>𝑁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−1/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  <a:p>
                <a:pPr marL="914400" lvl="2" indent="0">
                  <a:buNone/>
                </a:pPr>
                <a:r>
                  <a:rPr lang="en-US" sz="2600" b="0" dirty="0"/>
                  <a:t>				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sz="2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f>
                                      <m:fPr>
                                        <m:ctrlP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Pr>
                                      <m:num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num>
                                      <m:den>
                                        <m:r>
                                          <a:rPr lang="en-US" sz="2600" i="1">
                                            <a:latin typeface="Cambria Math" panose="02040503050406030204" pitchFamily="18" charset="0"/>
                                          </a:rPr>
                                          <m:t>10</m:t>
                                        </m:r>
                                      </m:den>
                                    </m:f>
                                  </m:e>
                                </m:d>
                              </m:e>
                              <m:sup>
                                <m:r>
                                  <a:rPr lang="en-US" sz="2600" b="0" i="1" smtClean="0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−1/</m:t>
                        </m:r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6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6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2600" i="1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600" i="1">
                                    <a:latin typeface="Cambria Math" panose="02040503050406030204" pitchFamily="18" charset="0"/>
                                  </a:rPr>
                                  <m:t>10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sz="26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sz="2600" b="0" i="1" smtClean="0">
                        <a:latin typeface="Cambria Math" panose="02040503050406030204" pitchFamily="18" charset="0"/>
                      </a:rPr>
                      <m:t>=10</m:t>
                    </m:r>
                  </m:oMath>
                </a14:m>
                <a:endParaRPr lang="en-US" sz="2600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2FBD7FB-B9B9-A84A-9DA3-0B650231FE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2" t="-1993" r="-49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6B2E58-F75E-384C-BC4E-67E977A8A3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4987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B4BB5A-059E-6644-ABDC-2030B23484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Perplexity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0BC9-17AD-314D-A1F4-4F84062919A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10024969" cy="5508233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Calibri" charset="0"/>
                  </a:rPr>
                  <a:t>The best language model is one that best predicts an unseen test set</a:t>
                </a:r>
                <a:r>
                  <a:rPr lang="en-US" altLang="zh-CN" dirty="0">
                    <a:latin typeface="Calibri" charset="0"/>
                  </a:rPr>
                  <a:t>,</a:t>
                </a:r>
                <a:r>
                  <a:rPr lang="zh-CN" altLang="en-US" dirty="0">
                    <a:latin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</a:rPr>
                  <a:t>i.e.,</a:t>
                </a:r>
                <a:r>
                  <a:rPr lang="zh-CN" altLang="en-US" dirty="0">
                    <a:latin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</a:rPr>
                  <a:t>g</a:t>
                </a:r>
                <a:r>
                  <a:rPr lang="en-US" dirty="0">
                    <a:latin typeface="Calibri" charset="0"/>
                  </a:rPr>
                  <a:t>ives the highest P(sentence)</a:t>
                </a:r>
                <a:r>
                  <a:rPr lang="en-US" altLang="zh-CN" dirty="0">
                    <a:latin typeface="Calibri" charset="0"/>
                  </a:rPr>
                  <a:t>.</a:t>
                </a:r>
                <a:endParaRPr lang="en-US" dirty="0">
                  <a:latin typeface="Calibri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b="1" dirty="0">
                    <a:latin typeface="Calibri" charset="0"/>
                  </a:rPr>
                  <a:t>Perplexity is the inverse probability of the test set normalized by the number of words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:r>
                  <a:rPr lang="en-US" sz="2800" b="0" dirty="0"/>
                  <a:t>			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𝑃𝑃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</m:d>
                  </m:oMath>
                </a14:m>
                <a:r>
                  <a:rPr lang="en-US" sz="2400" dirty="0">
                    <a:latin typeface="Calibri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⋯</m:t>
                            </m:r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𝑁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</m:sup>
                    </m:sSup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ad>
                      <m:rad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radPr>
                      <m:deg>
                        <m:r>
                          <m:rPr>
                            <m:brk m:alnAt="7"/>
                          </m:r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g>
                      <m:e>
                        <m:f>
                          <m:f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⋯</m:t>
                                </m:r>
                                <m:sSub>
                                  <m:sSub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</m:sub>
                                </m:sSub>
                              </m:e>
                            </m:d>
                          </m:den>
                        </m:f>
                      </m:e>
                    </m:rad>
                  </m:oMath>
                </a14:m>
                <a:endParaRPr lang="en-US" sz="2800" dirty="0">
                  <a:latin typeface="Calibri" charset="0"/>
                </a:endParaRPr>
              </a:p>
              <a:p>
                <a:pPr>
                  <a:spcAft>
                    <a:spcPts val="600"/>
                  </a:spcAft>
                </a:pPr>
                <a:r>
                  <a:rPr lang="en-US" sz="2800" dirty="0">
                    <a:latin typeface="Calibri"/>
                    <a:cs typeface="Calibri"/>
                  </a:rPr>
                  <a:t>Minimizing perplexity is the same as maximizing probability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dirty="0">
                    <a:latin typeface="Calibri"/>
                    <a:cs typeface="Calibri"/>
                  </a:rPr>
                  <a:t>How to approximate it? (Unigram/Bigram)</a:t>
                </a:r>
                <a:endParaRPr lang="en-US" sz="2800" dirty="0">
                  <a:latin typeface="Calibri"/>
                  <a:cs typeface="Calibri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720BC9-17AD-314D-A1F4-4F84062919A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10024969" cy="5508233"/>
              </a:xfrm>
              <a:blipFill>
                <a:blip r:embed="rId2"/>
                <a:stretch>
                  <a:fillRect l="-1013" t="-1152" r="-10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A276FB-5707-084C-A42A-4917A0C65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27165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EE464-3458-C644-ABED-CCEBC0CAC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Lower perplexity – better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63E876-A5C8-7546-9604-0C6FB59A1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79" y="1096710"/>
            <a:ext cx="11064875" cy="5749567"/>
          </a:xfrm>
        </p:spPr>
        <p:txBody>
          <a:bodyPr>
            <a:noAutofit/>
          </a:bodyPr>
          <a:lstStyle/>
          <a:p>
            <a:r>
              <a:rPr lang="en-US" dirty="0">
                <a:latin typeface="Calibri" charset="0"/>
              </a:rPr>
              <a:t>Training 38 million words test 1.5 million words WSJ</a:t>
            </a:r>
          </a:p>
          <a:p>
            <a:endParaRPr lang="en-US" dirty="0">
              <a:latin typeface="Calibri" charset="0"/>
            </a:endParaRPr>
          </a:p>
          <a:p>
            <a:endParaRPr lang="en-US" dirty="0">
              <a:latin typeface="Calibri" charset="0"/>
            </a:endParaRPr>
          </a:p>
          <a:p>
            <a:r>
              <a:rPr lang="en-US" dirty="0">
                <a:latin typeface="Calibri" charset="0"/>
              </a:rPr>
              <a:t>The improvement in perplexity does not guarantee an (extrinsic) improvement in the performance of a language processing task like speech recognition or MT</a:t>
            </a:r>
          </a:p>
          <a:p>
            <a:r>
              <a:rPr lang="en-US" dirty="0">
                <a:latin typeface="Calibri" charset="0"/>
              </a:rPr>
              <a:t>Because perplexity often correlates with such improvements, it is commonly used as a quick check on an algorithm</a:t>
            </a:r>
          </a:p>
          <a:p>
            <a:r>
              <a:rPr lang="en-US" dirty="0">
                <a:latin typeface="Calibri" charset="0"/>
                <a:hlinkClick r:id="rId2"/>
              </a:rPr>
              <a:t>https://arxiv.org/pdf/2005.14165.pdf</a:t>
            </a:r>
            <a:r>
              <a:rPr lang="en-US" dirty="0">
                <a:latin typeface="Calibri" charset="0"/>
              </a:rPr>
              <a:t>  (See how GPT-3 uses PPL)</a:t>
            </a:r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E590-E2AB-4F43-AD27-882FF66E12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22</a:t>
            </a:fld>
            <a:endParaRPr lang="zh-CN" altLang="en-US" dirty="0"/>
          </a:p>
        </p:txBody>
      </p:sp>
      <p:graphicFrame>
        <p:nvGraphicFramePr>
          <p:cNvPr id="5" name="Table 3">
            <a:extLst>
              <a:ext uri="{FF2B5EF4-FFF2-40B4-BE49-F238E27FC236}">
                <a16:creationId xmlns:a16="http://schemas.microsoft.com/office/drawing/2014/main" id="{DBDFD857-6EBC-744C-9782-0CC7B4962FC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5171996"/>
              </p:ext>
            </p:extLst>
          </p:nvPr>
        </p:nvGraphicFramePr>
        <p:xfrm>
          <a:off x="1934555" y="1989831"/>
          <a:ext cx="8313368" cy="914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702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643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7834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7834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038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N-gram Order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Bigram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Trigram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3884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Perplexity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962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170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109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592538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56181-AF40-45A2-AC81-8414CD45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-gram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Language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Model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Evaluating LMs and Perplexity</a:t>
                </a:r>
              </a:p>
              <a:p>
                <a:pPr lvl="1"/>
                <a:r>
                  <a:rPr lang="en-US" altLang="zh-CN" sz="2800" b="1" dirty="0"/>
                  <a:t>Perplexity</a:t>
                </a: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vs Entropy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Smoothing</a:t>
                </a:r>
              </a:p>
              <a:p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0" t="-1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94FB3-B3E3-416A-B823-5D46BCCF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68556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21D266-C8A2-D146-A569-B596581A74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Issues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perplexity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396CA-F615-D042-8DF1-C9F70547BF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Intuitively, it can be thought of as an evaluation of the model’s ability to predict uniformly among the set of specified tokens in a corpus. Importantly, this means that the tokenization procedure has a direct impact on a model’s perplexity which should always be taken into consideration when comparing different models.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C85B82B-033C-9145-8D7A-065C4D32A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91826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56181-AF40-45A2-AC81-8414CD45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-gram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Language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Model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Evaluating LMs and Perplexity</a:t>
                </a:r>
              </a:p>
              <a:p>
                <a:pPr lvl="1"/>
                <a:r>
                  <a:rPr lang="en-US" altLang="zh-CN" sz="2800" b="1" dirty="0">
                    <a:solidFill>
                      <a:schemeClr val="bg2">
                        <a:lumMod val="90000"/>
                      </a:schemeClr>
                    </a:solidFill>
                  </a:rPr>
                  <a:t>Perplexity</a:t>
                </a:r>
                <a:r>
                  <a:rPr lang="zh-CN" altLang="en-US" sz="28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2800" b="1" dirty="0">
                    <a:solidFill>
                      <a:schemeClr val="bg2">
                        <a:lumMod val="90000"/>
                      </a:schemeClr>
                    </a:solidFill>
                  </a:rPr>
                  <a:t>vs Entropy</a:t>
                </a:r>
              </a:p>
              <a:p>
                <a:pPr lvl="1"/>
                <a:r>
                  <a:rPr lang="en-US" altLang="zh-CN" sz="2800" b="1" dirty="0"/>
                  <a:t>Sampling</a:t>
                </a: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sentences</a:t>
                </a: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and</a:t>
                </a: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unknowns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Smoothing</a:t>
                </a:r>
              </a:p>
              <a:p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0" t="-1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94FB3-B3E3-416A-B823-5D46BCCF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843805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5339-4F7D-2A42-AD00-932872F3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Sentence Sampling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3903-9531-C644-90EC-0EA17A877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11350627" cy="5508233"/>
          </a:xfrm>
        </p:spPr>
        <p:txBody>
          <a:bodyPr>
            <a:noAutofit/>
          </a:bodyPr>
          <a:lstStyle/>
          <a:p>
            <a:r>
              <a:rPr lang="en-US" dirty="0"/>
              <a:t>For the unigram case. </a:t>
            </a:r>
          </a:p>
          <a:p>
            <a:pPr lvl="1"/>
            <a:r>
              <a:rPr lang="en-US" dirty="0"/>
              <a:t>Set all the words covering the probability space between 0 and 1, each word covering an interval proportional to its frequency</a:t>
            </a:r>
          </a:p>
          <a:p>
            <a:pPr lvl="1"/>
            <a:r>
              <a:rPr lang="en-US" dirty="0"/>
              <a:t>Choose a random value in [0,1], find that point on the probability line, and print the word whose interval includes this chosen value</a:t>
            </a:r>
          </a:p>
          <a:p>
            <a:pPr lvl="1"/>
            <a:r>
              <a:rPr lang="en-US" dirty="0"/>
              <a:t>Repeat the above step until we see &lt;/s&gt; </a:t>
            </a:r>
          </a:p>
          <a:p>
            <a:r>
              <a:rPr lang="en-CN" dirty="0"/>
              <a:t>What about bigram case?</a:t>
            </a:r>
          </a:p>
          <a:p>
            <a:pPr marL="0" indent="0">
              <a:buNone/>
            </a:pP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66377-2696-2A45-AD42-F5625C96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26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9E6BF99-9742-EE4C-A70B-4B0821F8A65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78748" y="4509529"/>
            <a:ext cx="6495727" cy="207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54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65339-4F7D-2A42-AD00-932872F358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from built LM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C3903-9531-C644-90EC-0EA17A8775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b="1" dirty="0"/>
              <a:t>Built LM from Shakespeare’s works (885K tokens)</a:t>
            </a:r>
            <a:endParaRPr lang="en-CN" b="1" dirty="0"/>
          </a:p>
          <a:p>
            <a:r>
              <a:rPr lang="en-CN" b="1" dirty="0"/>
              <a:t>1-gram</a:t>
            </a:r>
            <a:r>
              <a:rPr lang="en-CN" dirty="0"/>
              <a:t>: </a:t>
            </a:r>
            <a:r>
              <a:rPr lang="en-US" dirty="0"/>
              <a:t>To him swallowed </a:t>
            </a:r>
            <a:r>
              <a:rPr lang="en-US" dirty="0">
                <a:solidFill>
                  <a:schemeClr val="accent1"/>
                </a:solidFill>
              </a:rPr>
              <a:t>confess</a:t>
            </a:r>
            <a:r>
              <a:rPr lang="en-US" dirty="0"/>
              <a:t> hear both. Which. Of save on trail for are ay device and rote life have</a:t>
            </a:r>
          </a:p>
          <a:p>
            <a:r>
              <a:rPr lang="en-CN" b="1" dirty="0"/>
              <a:t>2-gram</a:t>
            </a:r>
            <a:r>
              <a:rPr lang="en-CN" dirty="0"/>
              <a:t>: </a:t>
            </a:r>
            <a:r>
              <a:rPr lang="en-US" dirty="0"/>
              <a:t>Why dost stand forth thy canopy, forsooth; </a:t>
            </a:r>
            <a:r>
              <a:rPr lang="en-US" dirty="0">
                <a:solidFill>
                  <a:schemeClr val="accent1"/>
                </a:solidFill>
              </a:rPr>
              <a:t>he is</a:t>
            </a:r>
            <a:r>
              <a:rPr lang="en-US" dirty="0"/>
              <a:t> this palpable hit the </a:t>
            </a:r>
            <a:r>
              <a:rPr lang="en-US" dirty="0">
                <a:solidFill>
                  <a:schemeClr val="accent1"/>
                </a:solidFill>
              </a:rPr>
              <a:t>King Henry</a:t>
            </a:r>
            <a:r>
              <a:rPr lang="en-US" dirty="0"/>
              <a:t>. Live king. Follow.</a:t>
            </a:r>
          </a:p>
          <a:p>
            <a:r>
              <a:rPr lang="en-US" b="1" dirty="0"/>
              <a:t>3-gram</a:t>
            </a:r>
            <a:r>
              <a:rPr lang="en-US" dirty="0"/>
              <a:t>: Fly, and will rid me these news of price. Therefore </a:t>
            </a:r>
            <a:r>
              <a:rPr lang="en-US" dirty="0">
                <a:solidFill>
                  <a:schemeClr val="accent1"/>
                </a:solidFill>
              </a:rPr>
              <a:t>the sadness of </a:t>
            </a:r>
            <a:r>
              <a:rPr lang="en-US" dirty="0"/>
              <a:t>parting, as they say, ’tis done</a:t>
            </a:r>
          </a:p>
          <a:p>
            <a:r>
              <a:rPr lang="en-US" b="1" dirty="0"/>
              <a:t>4-gram</a:t>
            </a:r>
            <a:r>
              <a:rPr lang="en-US" dirty="0"/>
              <a:t>: King Henry. What! </a:t>
            </a:r>
            <a:r>
              <a:rPr lang="en-US" dirty="0">
                <a:solidFill>
                  <a:schemeClr val="accent1"/>
                </a:solidFill>
              </a:rPr>
              <a:t>I will go seek the</a:t>
            </a:r>
            <a:r>
              <a:rPr lang="en-US" dirty="0"/>
              <a:t> traitor Gloucester. Exeunt some of the watch. A great banquet </a:t>
            </a:r>
            <a:r>
              <a:rPr lang="en-US" dirty="0" err="1"/>
              <a:t>serv’d</a:t>
            </a:r>
            <a:r>
              <a:rPr lang="en-US" dirty="0"/>
              <a:t> in; </a:t>
            </a:r>
            <a:r>
              <a:rPr lang="en-US" dirty="0">
                <a:solidFill>
                  <a:schemeClr val="accent1"/>
                </a:solidFill>
              </a:rPr>
              <a:t>It cannot be but so</a:t>
            </a:r>
            <a:r>
              <a:rPr lang="en-US" dirty="0"/>
              <a:t>.</a:t>
            </a:r>
          </a:p>
          <a:p>
            <a:endParaRPr lang="en-US" dirty="0"/>
          </a:p>
          <a:p>
            <a:endParaRPr lang="en-CN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666377-2696-2A45-AD42-F5625C968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757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C425F-3527-E34B-AD9E-ECA0E0CF3D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Sampling from built LM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A68C10-2168-F74E-9EDB-92E77685B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Built LM from the Wall Street Journal (40M)</a:t>
            </a:r>
          </a:p>
          <a:p>
            <a:r>
              <a:rPr lang="en-US" sz="2400" b="1" dirty="0"/>
              <a:t>1-gram</a:t>
            </a:r>
            <a:r>
              <a:rPr lang="en-US" sz="2400" dirty="0"/>
              <a:t>: Months the my and issue of year foreign new exchange’s September were recession exchange new endorsed a acquire to six </a:t>
            </a:r>
            <a:r>
              <a:rPr lang="en-US" sz="2400" dirty="0">
                <a:solidFill>
                  <a:schemeClr val="accent1"/>
                </a:solidFill>
              </a:rPr>
              <a:t>executives</a:t>
            </a:r>
          </a:p>
          <a:p>
            <a:r>
              <a:rPr lang="en-US" sz="2400" b="1" dirty="0"/>
              <a:t>2-gram</a:t>
            </a:r>
            <a:r>
              <a:rPr lang="en-US" sz="2400" dirty="0"/>
              <a:t>: Last December through the way to preserve the </a:t>
            </a:r>
            <a:r>
              <a:rPr lang="en-US" sz="2400" dirty="0">
                <a:solidFill>
                  <a:schemeClr val="accent1"/>
                </a:solidFill>
              </a:rPr>
              <a:t>Hudson corporation</a:t>
            </a:r>
            <a:r>
              <a:rPr lang="en-US" sz="2400" dirty="0"/>
              <a:t> N. B. E. C. Taylor would seem to complete the major central planners one point five percent of U. S. E. has already old </a:t>
            </a:r>
            <a:r>
              <a:rPr lang="en-US" sz="2400" dirty="0">
                <a:solidFill>
                  <a:schemeClr val="accent1"/>
                </a:solidFill>
              </a:rPr>
              <a:t>M. X. corporation</a:t>
            </a:r>
            <a:r>
              <a:rPr lang="en-US" sz="2400" dirty="0"/>
              <a:t> of living on information such as more frequently fishing to keep her</a:t>
            </a:r>
          </a:p>
          <a:p>
            <a:r>
              <a:rPr lang="en-US" sz="2400" b="1" dirty="0"/>
              <a:t>3-gram</a:t>
            </a:r>
            <a:r>
              <a:rPr lang="en-US" sz="2400" dirty="0"/>
              <a:t>: They also point to ninety nine point </a:t>
            </a:r>
            <a:r>
              <a:rPr lang="en-US" sz="2400" dirty="0">
                <a:solidFill>
                  <a:schemeClr val="accent1"/>
                </a:solidFill>
              </a:rPr>
              <a:t>six billion dollars</a:t>
            </a:r>
            <a:r>
              <a:rPr lang="en-US" sz="2400" dirty="0"/>
              <a:t> from two hundred four oh </a:t>
            </a:r>
            <a:r>
              <a:rPr lang="en-US" sz="2400" dirty="0">
                <a:solidFill>
                  <a:schemeClr val="accent1"/>
                </a:solidFill>
              </a:rPr>
              <a:t>six three percent</a:t>
            </a:r>
            <a:r>
              <a:rPr lang="en-US" sz="2400" dirty="0"/>
              <a:t> of the rates of interest stores as Mexico and Brazil </a:t>
            </a:r>
            <a:r>
              <a:rPr lang="en-US" sz="2400" dirty="0">
                <a:solidFill>
                  <a:schemeClr val="accent1"/>
                </a:solidFill>
              </a:rPr>
              <a:t>on market conditions</a:t>
            </a:r>
          </a:p>
          <a:p>
            <a:endParaRPr lang="en-US" sz="2400" dirty="0"/>
          </a:p>
          <a:p>
            <a:endParaRPr lang="en-US" dirty="0"/>
          </a:p>
          <a:p>
            <a:endParaRPr lang="en-US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325B6D8-4936-FD4C-ACB7-E6E195004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1725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09F365-24EF-004A-B444-6D8058ECCF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Unknown Words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8E5869-01E9-3B40-8BDC-0A86E9F544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/>
              <a:t>The word </a:t>
            </a:r>
            <a:r>
              <a:rPr lang="en-US" dirty="0">
                <a:solidFill>
                  <a:schemeClr val="accent1"/>
                </a:solidFill>
              </a:rPr>
              <a:t>Baojian</a:t>
            </a:r>
            <a:r>
              <a:rPr lang="en-US" dirty="0"/>
              <a:t> simply did not occur in our training set but in our test test</a:t>
            </a:r>
          </a:p>
          <a:p>
            <a:pPr lvl="1">
              <a:spcAft>
                <a:spcPts val="600"/>
              </a:spcAft>
            </a:pPr>
            <a:r>
              <a:rPr lang="en-US" b="1" dirty="0"/>
              <a:t>closed vocabulary system</a:t>
            </a:r>
            <a:r>
              <a:rPr lang="en-US" dirty="0"/>
              <a:t>: the test set can only contain words from this known lexicon, and there will be no unknown words.</a:t>
            </a:r>
          </a:p>
          <a:p>
            <a:pPr>
              <a:spcAft>
                <a:spcPts val="600"/>
              </a:spcAft>
            </a:pPr>
            <a:r>
              <a:rPr lang="en-US" b="1" dirty="0"/>
              <a:t>Unknown words</a:t>
            </a:r>
            <a:r>
              <a:rPr lang="en-US" dirty="0"/>
              <a:t>, or </a:t>
            </a:r>
            <a:r>
              <a:rPr lang="en-US" b="1" dirty="0"/>
              <a:t>out of vocabulary (OOV) </a:t>
            </a:r>
            <a:r>
              <a:rPr lang="en-US" dirty="0"/>
              <a:t>words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Deal with words we haven’t seen before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Open vocabulary: pseudo-word called &lt;UNK&gt;</a:t>
            </a:r>
          </a:p>
          <a:p>
            <a:pPr>
              <a:spcAft>
                <a:spcPts val="600"/>
              </a:spcAft>
            </a:pPr>
            <a:r>
              <a:rPr lang="en-US" dirty="0"/>
              <a:t>How to train the probabilities of the unknown word ?</a:t>
            </a:r>
          </a:p>
          <a:p>
            <a:pPr lvl="1">
              <a:spcAft>
                <a:spcPts val="600"/>
              </a:spcAft>
            </a:pPr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D16908-8DB6-5341-AAFE-3007B2081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63889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3E7F-BE03-2F4D-A4E1-23765363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 a probability to a sentence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427A-EB73-4A47-BFBF-148DB2BFB4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4080" y="1108433"/>
            <a:ext cx="6600403" cy="550823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0068B7"/>
                </a:solidFill>
              </a:rPr>
              <a:t>I want to …</a:t>
            </a:r>
            <a:r>
              <a:rPr lang="en-US" dirty="0"/>
              <a:t> is often followed by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I want to </a:t>
            </a:r>
            <a:r>
              <a:rPr lang="en-US" altLang="zh-CN" dirty="0">
                <a:solidFill>
                  <a:srgbClr val="0068B7"/>
                </a:solidFill>
              </a:rPr>
              <a:t>go</a:t>
            </a:r>
            <a:r>
              <a:rPr lang="en-US" altLang="zh-CN" dirty="0"/>
              <a:t> to the movies.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I want to </a:t>
            </a:r>
            <a:r>
              <a:rPr lang="en-US" altLang="zh-CN" dirty="0">
                <a:solidFill>
                  <a:srgbClr val="0068B7"/>
                </a:solidFill>
              </a:rPr>
              <a:t>learn</a:t>
            </a:r>
            <a:r>
              <a:rPr lang="en-US" altLang="zh-CN" dirty="0"/>
              <a:t> how to play the guitar.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I want to </a:t>
            </a:r>
            <a:r>
              <a:rPr lang="en-US" altLang="zh-CN" dirty="0">
                <a:solidFill>
                  <a:srgbClr val="0068B7"/>
                </a:solidFill>
              </a:rPr>
              <a:t>read</a:t>
            </a:r>
            <a:r>
              <a:rPr lang="en-US" altLang="zh-CN" dirty="0"/>
              <a:t> more books this year.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I want to </a:t>
            </a:r>
            <a:r>
              <a:rPr lang="en-US" altLang="zh-CN" dirty="0">
                <a:solidFill>
                  <a:srgbClr val="0068B7"/>
                </a:solidFill>
              </a:rPr>
              <a:t>improve</a:t>
            </a:r>
            <a:r>
              <a:rPr lang="en-US" altLang="zh-CN" dirty="0"/>
              <a:t> my cooking skills.</a:t>
            </a:r>
            <a:endParaRPr lang="en-US" dirty="0"/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I want to </a:t>
            </a:r>
            <a:r>
              <a:rPr lang="en-US" altLang="zh-CN" dirty="0">
                <a:solidFill>
                  <a:srgbClr val="0068B7"/>
                </a:solidFill>
              </a:rPr>
              <a:t>spend</a:t>
            </a:r>
            <a:r>
              <a:rPr lang="en-US" altLang="zh-CN" dirty="0"/>
              <a:t> more time with my family.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dirty="0"/>
              <a:t>But not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 want to </a:t>
            </a:r>
            <a:r>
              <a:rPr lang="en-US" dirty="0">
                <a:solidFill>
                  <a:srgbClr val="C00000"/>
                </a:solidFill>
              </a:rPr>
              <a:t>my family.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 want to </a:t>
            </a:r>
            <a:r>
              <a:rPr lang="en-US" dirty="0">
                <a:solidFill>
                  <a:srgbClr val="C00000"/>
                </a:solidFill>
              </a:rPr>
              <a:t>the time.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I want to </a:t>
            </a:r>
            <a:r>
              <a:rPr lang="en-US" dirty="0">
                <a:solidFill>
                  <a:srgbClr val="C00000"/>
                </a:solidFill>
              </a:rPr>
              <a:t>guitar.</a:t>
            </a:r>
            <a:endParaRPr lang="en-CN" dirty="0">
              <a:solidFill>
                <a:srgbClr val="C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278B7-90A0-FF4E-A75F-E6D302E9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7B88C3-A6FB-7644-8E63-6FEA099DC7D1}"/>
              </a:ext>
            </a:extLst>
          </p:cNvPr>
          <p:cNvSpPr txBox="1"/>
          <p:nvPr/>
        </p:nvSpPr>
        <p:spPr>
          <a:xfrm>
            <a:off x="7914101" y="2549621"/>
            <a:ext cx="3205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probability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these</a:t>
            </a:r>
            <a:r>
              <a:rPr lang="zh-CN" altLang="en-US" sz="2000" dirty="0"/>
              <a:t> </a:t>
            </a:r>
            <a:r>
              <a:rPr lang="en-US" altLang="zh-CN" sz="2000" dirty="0"/>
              <a:t>sentences</a:t>
            </a:r>
            <a:r>
              <a:rPr lang="zh-CN" altLang="en-US" sz="2000" dirty="0"/>
              <a:t> </a:t>
            </a:r>
            <a:r>
              <a:rPr lang="en-US" altLang="zh-CN" sz="2000" dirty="0"/>
              <a:t>appearing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real-world</a:t>
            </a:r>
            <a:r>
              <a:rPr lang="zh-CN" altLang="en-US" sz="2000" dirty="0"/>
              <a:t> </a:t>
            </a:r>
            <a:r>
              <a:rPr lang="en-US" altLang="zh-CN" sz="2000" dirty="0"/>
              <a:t>English</a:t>
            </a:r>
            <a:r>
              <a:rPr lang="zh-CN" altLang="en-US" sz="2000" dirty="0"/>
              <a:t> </a:t>
            </a:r>
            <a:r>
              <a:rPr lang="en-US" altLang="zh-CN" sz="2000" dirty="0"/>
              <a:t>corpus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relative</a:t>
            </a:r>
            <a:r>
              <a:rPr lang="zh-CN" altLang="en-US" sz="2000" dirty="0">
                <a:solidFill>
                  <a:srgbClr val="00B050"/>
                </a:solidFill>
              </a:rPr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large</a:t>
            </a:r>
            <a:endParaRPr lang="en-CN" sz="2000" dirty="0">
              <a:solidFill>
                <a:schemeClr val="accent1"/>
              </a:solidFill>
            </a:endParaRPr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0DE19848-0BDA-F749-9357-1F792D168C7F}"/>
              </a:ext>
            </a:extLst>
          </p:cNvPr>
          <p:cNvSpPr/>
          <p:nvPr/>
        </p:nvSpPr>
        <p:spPr>
          <a:xfrm>
            <a:off x="7451740" y="1996966"/>
            <a:ext cx="409904" cy="2333297"/>
          </a:xfrm>
          <a:prstGeom prst="rightBrace">
            <a:avLst>
              <a:gd name="adj1" fmla="val 2302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00D2330-8ABC-EC40-B138-42E7F276B66B}"/>
              </a:ext>
            </a:extLst>
          </p:cNvPr>
          <p:cNvSpPr txBox="1"/>
          <p:nvPr/>
        </p:nvSpPr>
        <p:spPr>
          <a:xfrm>
            <a:off x="7966558" y="5077358"/>
            <a:ext cx="32059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probability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these</a:t>
            </a:r>
            <a:r>
              <a:rPr lang="zh-CN" altLang="en-US" sz="2000" dirty="0"/>
              <a:t> </a:t>
            </a:r>
            <a:r>
              <a:rPr lang="en-US" altLang="zh-CN" sz="2000" dirty="0"/>
              <a:t>sentences</a:t>
            </a:r>
            <a:r>
              <a:rPr lang="zh-CN" altLang="en-US" sz="2000" dirty="0"/>
              <a:t> </a:t>
            </a:r>
            <a:r>
              <a:rPr lang="en-US" altLang="zh-CN" sz="2000" dirty="0"/>
              <a:t>appearing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real-world</a:t>
            </a:r>
            <a:r>
              <a:rPr lang="zh-CN" altLang="en-US" sz="2000" dirty="0"/>
              <a:t> </a:t>
            </a:r>
            <a:r>
              <a:rPr lang="en-US" altLang="zh-CN" sz="2000" dirty="0"/>
              <a:t>English</a:t>
            </a:r>
            <a:r>
              <a:rPr lang="zh-CN" altLang="en-US" sz="2000" dirty="0"/>
              <a:t> </a:t>
            </a:r>
            <a:r>
              <a:rPr lang="en-US" altLang="zh-CN" sz="2000" dirty="0"/>
              <a:t>corpus</a:t>
            </a:r>
            <a:r>
              <a:rPr lang="zh-CN" altLang="en-US" sz="2000" dirty="0"/>
              <a:t> </a:t>
            </a:r>
            <a:r>
              <a:rPr lang="en-US" altLang="zh-CN" sz="2000" dirty="0"/>
              <a:t>is</a:t>
            </a:r>
            <a:r>
              <a:rPr lang="zh-CN" altLang="en-US" sz="200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relative</a:t>
            </a:r>
            <a:r>
              <a:rPr lang="zh-CN" altLang="en-US" sz="2000" dirty="0">
                <a:solidFill>
                  <a:srgbClr val="FF0000"/>
                </a:solidFill>
              </a:rPr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small</a:t>
            </a:r>
            <a:endParaRPr lang="en-CN" sz="2000" dirty="0">
              <a:solidFill>
                <a:srgbClr val="FF0000"/>
              </a:solidFill>
            </a:endParaRPr>
          </a:p>
        </p:txBody>
      </p:sp>
      <p:sp>
        <p:nvSpPr>
          <p:cNvPr id="8" name="Right Brace 7">
            <a:extLst>
              <a:ext uri="{FF2B5EF4-FFF2-40B4-BE49-F238E27FC236}">
                <a16:creationId xmlns:a16="http://schemas.microsoft.com/office/drawing/2014/main" id="{A35BF46B-8B1B-E542-874C-B37025670FCD}"/>
              </a:ext>
            </a:extLst>
          </p:cNvPr>
          <p:cNvSpPr/>
          <p:nvPr/>
        </p:nvSpPr>
        <p:spPr>
          <a:xfrm>
            <a:off x="7451740" y="4964148"/>
            <a:ext cx="409904" cy="1352569"/>
          </a:xfrm>
          <a:prstGeom prst="rightBrace">
            <a:avLst>
              <a:gd name="adj1" fmla="val 23026"/>
              <a:gd name="adj2" fmla="val 50000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6504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  <p:bldP spid="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106B41-50AC-8248-9A17-74436195F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Unknown Words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F0F08-F019-9845-AFE0-90E838CDA0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Have a prior vocabulary</a:t>
            </a:r>
          </a:p>
          <a:p>
            <a:pPr lvl="1"/>
            <a:r>
              <a:rPr lang="en-US" dirty="0"/>
              <a:t>Choose a vocabulary (word list) that is fixed in advance.</a:t>
            </a:r>
          </a:p>
          <a:p>
            <a:pPr lvl="1"/>
            <a:r>
              <a:rPr lang="en-US" dirty="0"/>
              <a:t>Convert any OOV word in the training set to &lt;UNK&gt;</a:t>
            </a:r>
          </a:p>
          <a:p>
            <a:pPr lvl="1"/>
            <a:r>
              <a:rPr lang="en-US" dirty="0"/>
              <a:t>Estimate the probabilities for &lt;UNK&gt; from its counts</a:t>
            </a:r>
          </a:p>
          <a:p>
            <a:r>
              <a:rPr lang="en-US" b="1" dirty="0"/>
              <a:t>Don’t have a prior vocabulary</a:t>
            </a:r>
          </a:p>
          <a:p>
            <a:pPr lvl="1"/>
            <a:r>
              <a:rPr lang="en-US" dirty="0"/>
              <a:t>Replace words in the training data by &lt;UNK&gt; based on their frequency that occur fewer than n times in the training set, where n is some small number, or equivalently select a vocabulary size V in advance (say 50,000) and choose the top V words by frequency and replace the rest by &lt;UNK&gt;.</a:t>
            </a:r>
          </a:p>
          <a:p>
            <a:pPr lvl="1"/>
            <a:endParaRPr lang="en-US" dirty="0"/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9902E31-5D5F-F64E-9045-6B23C5968C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0618143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56181-AF40-45A2-AC81-8414CD45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-gram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Language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Model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Evaluating LMs and Perplexity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Smoothing</a:t>
                </a:r>
              </a:p>
              <a:p>
                <a:pPr lvl="1"/>
                <a:r>
                  <a:rPr lang="en-US" altLang="zh-CN" sz="2800" b="1" dirty="0"/>
                  <a:t>Laplace Smoothing</a:t>
                </a:r>
              </a:p>
              <a:p>
                <a:pPr lvl="1"/>
                <a:endParaRPr lang="en-US" altLang="zh-CN" sz="28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0" t="-1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94FB3-B3E3-416A-B823-5D46BCCF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8311992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5A2A41-081A-834B-885D-FAA0FDC825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N-gram model estimation: Zeros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4E197D6-F281-5F4B-97A9-13E172FFFD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3141" y="1108434"/>
            <a:ext cx="10833227" cy="5471854"/>
          </a:xfrm>
        </p:spPr>
        <p:txBody>
          <a:bodyPr lIns="90000">
            <a:noAutofit/>
          </a:bodyPr>
          <a:lstStyle/>
          <a:p>
            <a:r>
              <a:rPr lang="en-US" b="1" dirty="0"/>
              <a:t>The Maximum Likelihood Estimate</a:t>
            </a:r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Given the following datasets</a:t>
            </a:r>
          </a:p>
          <a:p>
            <a:endParaRPr lang="en-US" b="1" dirty="0"/>
          </a:p>
          <a:p>
            <a:pPr marL="0" indent="0">
              <a:lnSpc>
                <a:spcPct val="200000"/>
              </a:lnSpc>
              <a:buNone/>
            </a:pPr>
            <a:endParaRPr lang="en-US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18193-0CDA-4B4A-A65A-05C2142C25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32</a:t>
            </a:fld>
            <a:endParaRPr lang="zh-CN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8A71B-8A59-394F-A86D-1C6116076676}"/>
              </a:ext>
            </a:extLst>
          </p:cNvPr>
          <p:cNvSpPr txBox="1"/>
          <p:nvPr/>
        </p:nvSpPr>
        <p:spPr>
          <a:xfrm>
            <a:off x="1963029" y="3252328"/>
            <a:ext cx="4855723" cy="20005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solidFill>
                  <a:srgbClr val="00B050"/>
                </a:solidFill>
              </a:rPr>
              <a:t>Training set: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… denied the allegations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… denied the reports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… denied the claims</a:t>
            </a:r>
          </a:p>
          <a:p>
            <a:pPr lvl="1"/>
            <a:r>
              <a:rPr lang="en-US" sz="2400" b="1" dirty="0">
                <a:solidFill>
                  <a:schemeClr val="accent1"/>
                </a:solidFill>
              </a:rPr>
              <a:t>… denied the request</a:t>
            </a:r>
            <a:endParaRPr lang="en-CN" sz="2400" b="1" dirty="0">
              <a:solidFill>
                <a:schemeClr val="accent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122F5B-DABA-4F41-ADEA-DC6384F8FE2B}"/>
              </a:ext>
            </a:extLst>
          </p:cNvPr>
          <p:cNvSpPr txBox="1"/>
          <p:nvPr/>
        </p:nvSpPr>
        <p:spPr>
          <a:xfrm>
            <a:off x="6818752" y="3252328"/>
            <a:ext cx="4855723" cy="12618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Clr>
                <a:schemeClr val="tx1"/>
              </a:buClr>
            </a:pPr>
            <a:r>
              <a:rPr lang="en-US" sz="2800" b="1" dirty="0">
                <a:solidFill>
                  <a:srgbClr val="00B050"/>
                </a:solidFill>
                <a:ea typeface="ＭＳ Ｐゴシック" charset="0"/>
                <a:cs typeface="Calibri"/>
              </a:rPr>
              <a:t>Test set:</a:t>
            </a:r>
          </a:p>
          <a:p>
            <a:pPr marL="457200" lvl="1" indent="0">
              <a:buFont typeface="Times" charset="0"/>
              <a:buNone/>
            </a:pP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Calibri"/>
              </a:rPr>
              <a:t>… </a:t>
            </a:r>
            <a:r>
              <a:rPr lang="en-US" sz="2400" b="1" dirty="0">
                <a:solidFill>
                  <a:srgbClr val="FF0000"/>
                </a:solidFill>
                <a:ea typeface="ＭＳ Ｐゴシック" charset="0"/>
                <a:cs typeface="Calibri"/>
              </a:rPr>
              <a:t>denied the offer</a:t>
            </a:r>
          </a:p>
          <a:p>
            <a:pPr marL="457200" lvl="1" indent="0">
              <a:buFont typeface="Times" charset="0"/>
              <a:buNone/>
            </a:pPr>
            <a:r>
              <a:rPr lang="en-US" sz="2400" b="1" dirty="0">
                <a:solidFill>
                  <a:schemeClr val="accent1"/>
                </a:solidFill>
                <a:ea typeface="ＭＳ Ｐゴシック" charset="0"/>
                <a:cs typeface="Calibri"/>
              </a:rPr>
              <a:t>… </a:t>
            </a:r>
            <a:r>
              <a:rPr lang="en-US" sz="2400" b="1" dirty="0">
                <a:solidFill>
                  <a:srgbClr val="FF0000"/>
                </a:solidFill>
                <a:ea typeface="ＭＳ Ｐゴシック" charset="0"/>
                <a:cs typeface="Calibri"/>
              </a:rPr>
              <a:t>denied the loan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EE549-B7C9-B14E-B846-F5CDAFB0631D}"/>
                  </a:ext>
                </a:extLst>
              </p:cNvPr>
              <p:cNvSpPr txBox="1"/>
              <p:nvPr/>
            </p:nvSpPr>
            <p:spPr>
              <a:xfrm>
                <a:off x="2880429" y="1638696"/>
                <a:ext cx="7921683" cy="11312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en-CN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87EE549-B7C9-B14E-B846-F5CDAFB063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80429" y="1638696"/>
                <a:ext cx="7921683" cy="1131207"/>
              </a:xfrm>
              <a:prstGeom prst="rect">
                <a:avLst/>
              </a:prstGeom>
              <a:blipFill>
                <a:blip r:embed="rId2"/>
                <a:stretch>
                  <a:fillRect b="-44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>
            <a:extLst>
              <a:ext uri="{FF2B5EF4-FFF2-40B4-BE49-F238E27FC236}">
                <a16:creationId xmlns:a16="http://schemas.microsoft.com/office/drawing/2014/main" id="{08A80598-F927-1446-B144-420967DA3A91}"/>
              </a:ext>
            </a:extLst>
          </p:cNvPr>
          <p:cNvSpPr txBox="1"/>
          <p:nvPr/>
        </p:nvSpPr>
        <p:spPr>
          <a:xfrm>
            <a:off x="6303355" y="4469459"/>
            <a:ext cx="4951379" cy="858497"/>
          </a:xfrm>
          <a:prstGeom prst="rect">
            <a:avLst/>
          </a:prstGeom>
          <a:noFill/>
        </p:spPr>
        <p:txBody>
          <a:bodyPr wrap="square" lIns="90000">
            <a:no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2800" b="1" dirty="0">
                <a:solidFill>
                  <a:srgbClr val="FF0000"/>
                </a:solidFill>
                <a:ea typeface="ＭＳ Ｐゴシック" charset="0"/>
                <a:cs typeface="Calibri"/>
              </a:rPr>
              <a:t>P(offer| denied the) ?</a:t>
            </a:r>
            <a:endParaRPr lang="en-US" sz="1600" b="1" dirty="0">
              <a:solidFill>
                <a:srgbClr val="FF0000"/>
              </a:solidFill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95314D0-317F-1C4B-AEF1-B01D8A502BFE}"/>
              </a:ext>
            </a:extLst>
          </p:cNvPr>
          <p:cNvSpPr txBox="1"/>
          <p:nvPr/>
        </p:nvSpPr>
        <p:spPr>
          <a:xfrm>
            <a:off x="517525" y="5283202"/>
            <a:ext cx="10737209" cy="12970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Trigrams with zero probability (assign 0 probability)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b="1" dirty="0"/>
              <a:t>To compute perplexity how to avoid these zeros?</a:t>
            </a:r>
          </a:p>
        </p:txBody>
      </p:sp>
    </p:spTree>
    <p:extLst>
      <p:ext uri="{BB962C8B-B14F-4D97-AF65-F5344CB8AC3E}">
        <p14:creationId xmlns:p14="http://schemas.microsoft.com/office/powerpoint/2010/main" val="1201858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A3DA3-8AA6-4845-8D12-46143FFFCF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Smoothing: intuition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3ACD45-6615-E547-BCB0-676CED25DC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11064875" cy="5749567"/>
          </a:xfrm>
        </p:spPr>
        <p:txBody>
          <a:bodyPr lIns="90000">
            <a:noAutofit/>
          </a:bodyPr>
          <a:lstStyle/>
          <a:p>
            <a:r>
              <a:rPr lang="en-US" b="1" dirty="0">
                <a:ea typeface="ＭＳ Ｐゴシック" charset="0"/>
                <a:cs typeface="Calibri"/>
              </a:rPr>
              <a:t>When we have sparse statistics</a:t>
            </a:r>
          </a:p>
          <a:p>
            <a:endParaRPr lang="en-US" b="1" dirty="0">
              <a:ea typeface="ＭＳ Ｐゴシック" charset="0"/>
              <a:cs typeface="Calibri"/>
            </a:endParaRPr>
          </a:p>
          <a:p>
            <a:endParaRPr lang="en-US" b="1" dirty="0">
              <a:ea typeface="ＭＳ Ｐゴシック" charset="0"/>
              <a:cs typeface="Calibri"/>
            </a:endParaRPr>
          </a:p>
          <a:p>
            <a:endParaRPr lang="en-US" b="1" dirty="0">
              <a:ea typeface="ＭＳ Ｐゴシック" charset="0"/>
              <a:cs typeface="Calibri"/>
            </a:endParaRPr>
          </a:p>
          <a:p>
            <a:r>
              <a:rPr lang="en-US" b="1" dirty="0">
                <a:ea typeface="ＭＳ Ｐゴシック" charset="0"/>
                <a:cs typeface="Calibri"/>
              </a:rPr>
              <a:t>Steal probability mass to generalize better</a:t>
            </a:r>
          </a:p>
          <a:p>
            <a:endParaRPr lang="en-US" b="1" dirty="0">
              <a:ea typeface="ＭＳ Ｐゴシック" charset="0"/>
              <a:cs typeface="Calibri"/>
            </a:endParaRPr>
          </a:p>
          <a:p>
            <a:r>
              <a:rPr lang="en-US" b="1" dirty="0">
                <a:ea typeface="ＭＳ Ｐゴシック" charset="0"/>
                <a:cs typeface="Calibri"/>
              </a:rPr>
              <a:t>How to steal?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C4590D-E061-704C-8392-2A264919BA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33</a:t>
            </a:fld>
            <a:endParaRPr lang="zh-CN" altLang="en-US" dirty="0"/>
          </a:p>
        </p:txBody>
      </p:sp>
      <p:sp>
        <p:nvSpPr>
          <p:cNvPr id="7" name="Rectangle 15">
            <a:extLst>
              <a:ext uri="{FF2B5EF4-FFF2-40B4-BE49-F238E27FC236}">
                <a16:creationId xmlns:a16="http://schemas.microsoft.com/office/drawing/2014/main" id="{84923125-AABC-F346-A9DE-6A79C7BE108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3332516" y="2838654"/>
            <a:ext cx="2332432" cy="64051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/>
              <a:t>allegations</a:t>
            </a:r>
          </a:p>
        </p:txBody>
      </p:sp>
      <p:sp>
        <p:nvSpPr>
          <p:cNvPr id="8" name="Rectangle 16">
            <a:extLst>
              <a:ext uri="{FF2B5EF4-FFF2-40B4-BE49-F238E27FC236}">
                <a16:creationId xmlns:a16="http://schemas.microsoft.com/office/drawing/2014/main" id="{AA981880-2C5B-5047-8551-D082664BDB2A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4595874" y="3211233"/>
            <a:ext cx="1585303" cy="64051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800" dirty="0"/>
              <a:t>reports</a:t>
            </a:r>
          </a:p>
        </p:txBody>
      </p:sp>
      <p:sp>
        <p:nvSpPr>
          <p:cNvPr id="9" name="Rectangle 17">
            <a:extLst>
              <a:ext uri="{FF2B5EF4-FFF2-40B4-BE49-F238E27FC236}">
                <a16:creationId xmlns:a16="http://schemas.microsoft.com/office/drawing/2014/main" id="{8941F8AA-5D0D-8C4E-A9FB-CC39183D4B42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5803622" y="3516685"/>
            <a:ext cx="976368" cy="64051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/>
              <a:t>claims</a:t>
            </a:r>
          </a:p>
        </p:txBody>
      </p:sp>
      <p:sp>
        <p:nvSpPr>
          <p:cNvPr id="10" name="Text Box 18">
            <a:extLst>
              <a:ext uri="{FF2B5EF4-FFF2-40B4-BE49-F238E27FC236}">
                <a16:creationId xmlns:a16="http://schemas.microsoft.com/office/drawing/2014/main" id="{2BACA165-C1B0-6C4C-AD86-35D4DC394711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7459536" y="3448013"/>
            <a:ext cx="1277810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dirty="0">
                <a:latin typeface="+mn-lt"/>
              </a:rPr>
              <a:t>attack</a:t>
            </a:r>
          </a:p>
        </p:txBody>
      </p:sp>
      <p:sp>
        <p:nvSpPr>
          <p:cNvPr id="11" name="Rectangle 19">
            <a:extLst>
              <a:ext uri="{FF2B5EF4-FFF2-40B4-BE49-F238E27FC236}">
                <a16:creationId xmlns:a16="http://schemas.microsoft.com/office/drawing/2014/main" id="{21898E3F-5702-BA43-BB59-2104634F52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6711697" y="3517788"/>
            <a:ext cx="978576" cy="640518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 dirty="0"/>
              <a:t>request</a:t>
            </a:r>
          </a:p>
        </p:txBody>
      </p:sp>
      <p:sp>
        <p:nvSpPr>
          <p:cNvPr id="12" name="Text Box 20">
            <a:extLst>
              <a:ext uri="{FF2B5EF4-FFF2-40B4-BE49-F238E27FC236}">
                <a16:creationId xmlns:a16="http://schemas.microsoft.com/office/drawing/2014/main" id="{1E92B0A0-CC9C-A44E-A297-15C1361607B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297806" y="3649556"/>
            <a:ext cx="89910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dirty="0">
                <a:latin typeface="+mn-lt"/>
              </a:rPr>
              <a:t>man</a:t>
            </a:r>
          </a:p>
        </p:txBody>
      </p:sp>
      <p:sp>
        <p:nvSpPr>
          <p:cNvPr id="13" name="Text Box 21">
            <a:extLst>
              <a:ext uri="{FF2B5EF4-FFF2-40B4-BE49-F238E27FC236}">
                <a16:creationId xmlns:a16="http://schemas.microsoft.com/office/drawing/2014/main" id="{4BCF5A3C-C375-0B4B-9F63-9B38A4B09340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8644346" y="3304130"/>
            <a:ext cx="1563765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dirty="0">
                <a:latin typeface="+mn-lt"/>
              </a:rPr>
              <a:t>outcome</a:t>
            </a:r>
          </a:p>
        </p:txBody>
      </p:sp>
      <p:sp>
        <p:nvSpPr>
          <p:cNvPr id="14" name="Text Box 22">
            <a:extLst>
              <a:ext uri="{FF2B5EF4-FFF2-40B4-BE49-F238E27FC236}">
                <a16:creationId xmlns:a16="http://schemas.microsoft.com/office/drawing/2014/main" id="{0F363E22-0D98-CB49-8E1E-AE2163DC25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973474" y="3575333"/>
            <a:ext cx="70838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800" dirty="0">
                <a:latin typeface="+mn-lt"/>
              </a:rPr>
              <a:t>…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283B3C8-4CBE-194F-8611-3E091FF02162}"/>
              </a:ext>
            </a:extLst>
          </p:cNvPr>
          <p:cNvSpPr txBox="1"/>
          <p:nvPr/>
        </p:nvSpPr>
        <p:spPr>
          <a:xfrm>
            <a:off x="1072941" y="2738840"/>
            <a:ext cx="29798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sz="2400" b="1" dirty="0">
                <a:cs typeface="Calibri"/>
              </a:rPr>
              <a:t>P(w | denied the)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22DE91-588E-FF49-AE37-9905184B6095}"/>
              </a:ext>
            </a:extLst>
          </p:cNvPr>
          <p:cNvSpPr txBox="1"/>
          <p:nvPr/>
        </p:nvSpPr>
        <p:spPr>
          <a:xfrm>
            <a:off x="4350324" y="1676395"/>
            <a:ext cx="61654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/>
              <a:t>3         2           1           1        0        0      0       … </a:t>
            </a:r>
          </a:p>
        </p:txBody>
      </p:sp>
      <p:sp>
        <p:nvSpPr>
          <p:cNvPr id="21" name="Rectangle 6">
            <a:extLst>
              <a:ext uri="{FF2B5EF4-FFF2-40B4-BE49-F238E27FC236}">
                <a16:creationId xmlns:a16="http://schemas.microsoft.com/office/drawing/2014/main" id="{57D0964C-85BD-774F-9052-1765C0E6EB9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132204" y="5465384"/>
            <a:ext cx="15240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allegations</a:t>
            </a:r>
          </a:p>
        </p:txBody>
      </p:sp>
      <p:sp>
        <p:nvSpPr>
          <p:cNvPr id="22" name="Rectangle 7">
            <a:extLst>
              <a:ext uri="{FF2B5EF4-FFF2-40B4-BE49-F238E27FC236}">
                <a16:creationId xmlns:a16="http://schemas.microsoft.com/office/drawing/2014/main" id="{7E37FFB1-A973-D041-82D5-0DC969B104C6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818004" y="5693984"/>
            <a:ext cx="10668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400"/>
          </a:p>
        </p:txBody>
      </p:sp>
      <p:sp>
        <p:nvSpPr>
          <p:cNvPr id="23" name="Rectangle 8">
            <a:extLst>
              <a:ext uri="{FF2B5EF4-FFF2-40B4-BE49-F238E27FC236}">
                <a16:creationId xmlns:a16="http://schemas.microsoft.com/office/drawing/2014/main" id="{4A0E2C17-73F8-CB47-B131-AB2BCA50DD33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503804" y="5922584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400"/>
          </a:p>
        </p:txBody>
      </p:sp>
      <p:sp>
        <p:nvSpPr>
          <p:cNvPr id="24" name="Text Box 9">
            <a:extLst>
              <a:ext uri="{FF2B5EF4-FFF2-40B4-BE49-F238E27FC236}">
                <a16:creationId xmlns:a16="http://schemas.microsoft.com/office/drawing/2014/main" id="{02AE0DD0-897C-7C4B-8281-22458C82CA79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9173729" y="5601909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attack</a:t>
            </a:r>
          </a:p>
        </p:txBody>
      </p:sp>
      <p:sp>
        <p:nvSpPr>
          <p:cNvPr id="25" name="Rectangle 10">
            <a:extLst>
              <a:ext uri="{FF2B5EF4-FFF2-40B4-BE49-F238E27FC236}">
                <a16:creationId xmlns:a16="http://schemas.microsoft.com/office/drawing/2014/main" id="{DAE5379B-13D6-A246-800D-C49838CB0E68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961004" y="5922584"/>
            <a:ext cx="609600" cy="3810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200"/>
          </a:p>
        </p:txBody>
      </p:sp>
      <p:sp>
        <p:nvSpPr>
          <p:cNvPr id="26" name="Text Box 11">
            <a:extLst>
              <a:ext uri="{FF2B5EF4-FFF2-40B4-BE49-F238E27FC236}">
                <a16:creationId xmlns:a16="http://schemas.microsoft.com/office/drawing/2014/main" id="{4A63E957-7C9A-1549-A1A0-D510C6CE2C8B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9586479" y="5601909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man</a:t>
            </a:r>
          </a:p>
        </p:txBody>
      </p:sp>
      <p:sp>
        <p:nvSpPr>
          <p:cNvPr id="27" name="Text Box 12">
            <a:extLst>
              <a:ext uri="{FF2B5EF4-FFF2-40B4-BE49-F238E27FC236}">
                <a16:creationId xmlns:a16="http://schemas.microsoft.com/office/drawing/2014/main" id="{DB4A576B-F6CD-4C4E-94A5-CE9EAB5F1F4A}"/>
              </a:ext>
            </a:extLst>
          </p:cNvPr>
          <p:cNvSpPr txBox="1">
            <a:spLocks noChangeArrowheads="1"/>
          </p:cNvSpPr>
          <p:nvPr/>
        </p:nvSpPr>
        <p:spPr bwMode="auto">
          <a:xfrm rot="16200000">
            <a:off x="10043679" y="5601909"/>
            <a:ext cx="1143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/>
              <a:t>outcome</a:t>
            </a:r>
          </a:p>
        </p:txBody>
      </p:sp>
      <p:sp>
        <p:nvSpPr>
          <p:cNvPr id="28" name="Text Box 13">
            <a:extLst>
              <a:ext uri="{FF2B5EF4-FFF2-40B4-BE49-F238E27FC236}">
                <a16:creationId xmlns:a16="http://schemas.microsoft.com/office/drawing/2014/main" id="{4D920C14-F8B1-A04D-A859-A76AC4D375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827904" y="5732084"/>
            <a:ext cx="533400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3200"/>
              <a:t>…</a:t>
            </a:r>
          </a:p>
        </p:txBody>
      </p:sp>
      <p:sp>
        <p:nvSpPr>
          <p:cNvPr id="29" name="Rectangle 23">
            <a:extLst>
              <a:ext uri="{FF2B5EF4-FFF2-40B4-BE49-F238E27FC236}">
                <a16:creationId xmlns:a16="http://schemas.microsoft.com/office/drawing/2014/main" id="{CD944159-EEE5-B54E-84A6-334104AB7A01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246504" y="5579684"/>
            <a:ext cx="1295400" cy="381000"/>
          </a:xfrm>
          <a:prstGeom prst="rect">
            <a:avLst/>
          </a:prstGeom>
          <a:solidFill>
            <a:srgbClr val="00B050"/>
          </a:solidFill>
          <a:ln w="9525">
            <a:solidFill>
              <a:srgbClr val="00B05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/>
              <a:t>allegations</a:t>
            </a:r>
          </a:p>
        </p:txBody>
      </p:sp>
      <p:sp>
        <p:nvSpPr>
          <p:cNvPr id="30" name="Rectangle 24">
            <a:extLst>
              <a:ext uri="{FF2B5EF4-FFF2-40B4-BE49-F238E27FC236}">
                <a16:creationId xmlns:a16="http://schemas.microsoft.com/office/drawing/2014/main" id="{752451C5-DB64-8042-9B28-C13A5DC4FAF5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7932304" y="5808284"/>
            <a:ext cx="838200" cy="3810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400" dirty="0"/>
              <a:t>reports</a:t>
            </a:r>
          </a:p>
        </p:txBody>
      </p:sp>
      <p:sp>
        <p:nvSpPr>
          <p:cNvPr id="31" name="Rectangle 25">
            <a:extLst>
              <a:ext uri="{FF2B5EF4-FFF2-40B4-BE49-F238E27FC236}">
                <a16:creationId xmlns:a16="http://schemas.microsoft.com/office/drawing/2014/main" id="{4987D857-0C1E-7B4B-87CB-5D4BE60C4DCB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8580004" y="5998784"/>
            <a:ext cx="457200" cy="3810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200"/>
              <a:t>claims</a:t>
            </a:r>
          </a:p>
        </p:txBody>
      </p:sp>
      <p:sp>
        <p:nvSpPr>
          <p:cNvPr id="32" name="Rectangle 26">
            <a:extLst>
              <a:ext uri="{FF2B5EF4-FFF2-40B4-BE49-F238E27FC236}">
                <a16:creationId xmlns:a16="http://schemas.microsoft.com/office/drawing/2014/main" id="{83779951-7581-5B44-B4F0-8B1093CB2E2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037204" y="5998784"/>
            <a:ext cx="457200" cy="3810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1000"/>
              <a:t>request</a:t>
            </a:r>
          </a:p>
        </p:txBody>
      </p:sp>
      <p:sp>
        <p:nvSpPr>
          <p:cNvPr id="33" name="Rectangle 27">
            <a:extLst>
              <a:ext uri="{FF2B5EF4-FFF2-40B4-BE49-F238E27FC236}">
                <a16:creationId xmlns:a16="http://schemas.microsoft.com/office/drawing/2014/main" id="{DDD5FAA4-43F1-1A42-A790-8D04CB4EF1A9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9684904" y="6189284"/>
            <a:ext cx="76200" cy="3810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000"/>
          </a:p>
        </p:txBody>
      </p:sp>
      <p:sp>
        <p:nvSpPr>
          <p:cNvPr id="34" name="Rectangle 28">
            <a:extLst>
              <a:ext uri="{FF2B5EF4-FFF2-40B4-BE49-F238E27FC236}">
                <a16:creationId xmlns:a16="http://schemas.microsoft.com/office/drawing/2014/main" id="{35E45276-4F86-0743-995A-5FF31CA1F5B0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142104" y="6189284"/>
            <a:ext cx="76200" cy="3810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000"/>
          </a:p>
        </p:txBody>
      </p:sp>
      <p:sp>
        <p:nvSpPr>
          <p:cNvPr id="35" name="Rectangle 29">
            <a:extLst>
              <a:ext uri="{FF2B5EF4-FFF2-40B4-BE49-F238E27FC236}">
                <a16:creationId xmlns:a16="http://schemas.microsoft.com/office/drawing/2014/main" id="{5B480DD0-3C63-614F-9CC3-2182F26492DE}"/>
              </a:ext>
            </a:extLst>
          </p:cNvPr>
          <p:cNvSpPr>
            <a:spLocks noChangeArrowheads="1"/>
          </p:cNvSpPr>
          <p:nvPr/>
        </p:nvSpPr>
        <p:spPr bwMode="auto">
          <a:xfrm rot="16200000">
            <a:off x="10599304" y="6189284"/>
            <a:ext cx="76200" cy="381000"/>
          </a:xfrm>
          <a:prstGeom prst="rect">
            <a:avLst/>
          </a:prstGeom>
          <a:solidFill>
            <a:srgbClr val="00B05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vert="eaVert" wrap="none" anchor="ctr"/>
          <a:lstStyle/>
          <a:p>
            <a:pPr algn="ctr"/>
            <a:endParaRPr lang="en-US" sz="1000"/>
          </a:p>
        </p:txBody>
      </p:sp>
      <p:sp>
        <p:nvSpPr>
          <p:cNvPr id="37" name="Text Box 30">
            <a:extLst>
              <a:ext uri="{FF2B5EF4-FFF2-40B4-BE49-F238E27FC236}">
                <a16:creationId xmlns:a16="http://schemas.microsoft.com/office/drawing/2014/main" id="{6A828DC1-06DF-5E4B-B85E-74BA8EBC4A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39698" y="4753700"/>
            <a:ext cx="2712604" cy="1938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000" dirty="0">
                <a:latin typeface="+mn-lt"/>
                <a:cs typeface="Calibri"/>
              </a:rPr>
              <a:t>P(w | denied the)</a:t>
            </a:r>
          </a:p>
          <a:p>
            <a:pPr eaLnBrk="1" hangingPunct="1"/>
            <a:r>
              <a:rPr lang="en-US" sz="2000" dirty="0">
                <a:latin typeface="+mn-lt"/>
                <a:cs typeface="Calibri"/>
              </a:rPr>
              <a:t>  2.5 allegations</a:t>
            </a:r>
          </a:p>
          <a:p>
            <a:pPr eaLnBrk="1" hangingPunct="1"/>
            <a:r>
              <a:rPr lang="en-US" sz="2000" dirty="0">
                <a:latin typeface="+mn-lt"/>
                <a:cs typeface="Calibri"/>
              </a:rPr>
              <a:t>  1.5 reports</a:t>
            </a:r>
          </a:p>
          <a:p>
            <a:pPr eaLnBrk="1" hangingPunct="1"/>
            <a:r>
              <a:rPr lang="en-US" sz="2000" dirty="0">
                <a:latin typeface="+mn-lt"/>
                <a:cs typeface="Calibri"/>
              </a:rPr>
              <a:t>  0.5 claims</a:t>
            </a:r>
          </a:p>
          <a:p>
            <a:pPr eaLnBrk="1" hangingPunct="1"/>
            <a:r>
              <a:rPr lang="en-US" sz="2000" dirty="0">
                <a:latin typeface="+mn-lt"/>
                <a:cs typeface="Calibri"/>
              </a:rPr>
              <a:t>  0.5 request</a:t>
            </a:r>
          </a:p>
          <a:p>
            <a:pPr eaLnBrk="1" hangingPunct="1"/>
            <a:r>
              <a:rPr lang="en-US" sz="2000" b="1" dirty="0">
                <a:solidFill>
                  <a:srgbClr val="00B050"/>
                </a:solidFill>
                <a:latin typeface="+mn-lt"/>
                <a:cs typeface="Calibri"/>
              </a:rPr>
              <a:t>  2 other</a:t>
            </a:r>
          </a:p>
        </p:txBody>
      </p:sp>
    </p:spTree>
    <p:extLst>
      <p:ext uri="{BB962C8B-B14F-4D97-AF65-F5344CB8AC3E}">
        <p14:creationId xmlns:p14="http://schemas.microsoft.com/office/powerpoint/2010/main" val="16076705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17037A-46C7-E54B-9414-8320677390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Add-one estimation (Laplace smoothing)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F0A075-5B71-B347-A938-E948B0904C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11064875" cy="3484349"/>
          </a:xfrm>
        </p:spPr>
        <p:txBody>
          <a:bodyPr>
            <a:noAutofit/>
          </a:bodyPr>
          <a:lstStyle/>
          <a:p>
            <a:r>
              <a:rPr lang="en-US" b="1" dirty="0"/>
              <a:t>MLE estimate</a:t>
            </a:r>
          </a:p>
          <a:p>
            <a:endParaRPr lang="en-US" b="1" dirty="0"/>
          </a:p>
          <a:p>
            <a:endParaRPr lang="en-US" b="1" dirty="0"/>
          </a:p>
          <a:p>
            <a:r>
              <a:rPr lang="en-US" altLang="zh-CN" b="1" dirty="0">
                <a:solidFill>
                  <a:srgbClr val="FF0000"/>
                </a:solidFill>
                <a:latin typeface="Calibri" charset="0"/>
              </a:rPr>
              <a:t>Add-one estimate</a:t>
            </a:r>
          </a:p>
          <a:p>
            <a:pPr lvl="1"/>
            <a:r>
              <a:rPr lang="en-US" altLang="zh-CN" sz="2800" b="1" dirty="0">
                <a:solidFill>
                  <a:srgbClr val="FF0000"/>
                </a:solidFill>
                <a:latin typeface="Calibri" charset="0"/>
              </a:rPr>
              <a:t>pretend we saw each word one more time than we did</a:t>
            </a:r>
            <a:endParaRPr lang="en-US" sz="2800" b="1" dirty="0">
              <a:solidFill>
                <a:srgbClr val="FF0000"/>
              </a:solidFill>
              <a:latin typeface="Calibri" charset="0"/>
            </a:endParaRPr>
          </a:p>
          <a:p>
            <a:endParaRPr lang="en-CN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019A24-2B05-0749-843E-390AD5F17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7">
                <a:extLst>
                  <a:ext uri="{FF2B5EF4-FFF2-40B4-BE49-F238E27FC236}">
                    <a16:creationId xmlns:a16="http://schemas.microsoft.com/office/drawing/2014/main" id="{466A3398-E074-B542-BE4E-F640EBC36D10}"/>
                  </a:ext>
                </a:extLst>
              </p:cNvPr>
              <p:cNvSpPr txBox="1"/>
              <p:nvPr/>
            </p:nvSpPr>
            <p:spPr>
              <a:xfrm>
                <a:off x="1943581" y="1790124"/>
                <a:ext cx="8212761" cy="1060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𝑴𝑳𝑬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altLang="zh-CN" sz="3200" b="0" i="1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3200" b="0" i="1" smtClean="0">
                                          <a:solidFill>
                                            <a:schemeClr val="tx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3200" b="0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altLang="zh-CN" sz="32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r>
                            <a:rPr lang="en-US" altLang="zh-CN" sz="3200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3200" i="1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3200" i="1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5" name="文本框 7">
                <a:extLst>
                  <a:ext uri="{FF2B5EF4-FFF2-40B4-BE49-F238E27FC236}">
                    <a16:creationId xmlns:a16="http://schemas.microsoft.com/office/drawing/2014/main" id="{466A3398-E074-B542-BE4E-F640EBC36D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43581" y="1790124"/>
                <a:ext cx="8212761" cy="1060483"/>
              </a:xfrm>
              <a:prstGeom prst="rect">
                <a:avLst/>
              </a:prstGeom>
              <a:blipFill>
                <a:blip r:embed="rId2"/>
                <a:stretch>
                  <a:fillRect l="-618" t="-25000" b="-11785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6">
                <a:extLst>
                  <a:ext uri="{FF2B5EF4-FFF2-40B4-BE49-F238E27FC236}">
                    <a16:creationId xmlns:a16="http://schemas.microsoft.com/office/drawing/2014/main" id="{BA387178-3246-674C-90F5-3C02A97F204B}"/>
                  </a:ext>
                </a:extLst>
              </p:cNvPr>
              <p:cNvSpPr txBox="1"/>
              <p:nvPr/>
            </p:nvSpPr>
            <p:spPr>
              <a:xfrm>
                <a:off x="1784525" y="5012587"/>
                <a:ext cx="9797875" cy="10604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CN" sz="3200" b="1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𝑳𝒂𝒑</m:t>
                          </m:r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+1)</m:t>
                              </m:r>
                            </m:e>
                          </m:nary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6" name="文本框 6">
                <a:extLst>
                  <a:ext uri="{FF2B5EF4-FFF2-40B4-BE49-F238E27FC236}">
                    <a16:creationId xmlns:a16="http://schemas.microsoft.com/office/drawing/2014/main" id="{BA387178-3246-674C-90F5-3C02A97F20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84525" y="5012587"/>
                <a:ext cx="9797875" cy="1060483"/>
              </a:xfrm>
              <a:prstGeom prst="rect">
                <a:avLst/>
              </a:prstGeom>
              <a:blipFill>
                <a:blip r:embed="rId3"/>
                <a:stretch>
                  <a:fillRect l="-259" t="-24706" r="-129" b="-1152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385484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C9C99D-388F-324B-818F-0CF58EA1C4E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Raw bigram counts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𝐂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13C9C99D-388F-324B-818F-0CF58EA1C4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6" t="-32653" b="-408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26651C-FA70-3143-ADFD-AEE5F3058C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4"/>
            <a:ext cx="8005989" cy="834666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sz="2000" b="1" dirty="0"/>
              <a:t>Training dataset (9222 sentences of restaurant reviews)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CN" sz="2000" b="1" dirty="0"/>
              <a:t>Add-one smoothing (Adding 1 to all bigram counts)</a:t>
            </a:r>
            <a:endParaRPr lang="en-US" altLang="zh-CN" sz="2000" b="1" dirty="0"/>
          </a:p>
          <a:p>
            <a:pPr>
              <a:spcBef>
                <a:spcPts val="400"/>
              </a:spcBef>
              <a:spcAft>
                <a:spcPts val="600"/>
              </a:spcAft>
            </a:pPr>
            <a:endParaRPr lang="en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DC8948-FE24-CC49-9622-CE91E9FA4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35</a:t>
            </a:fld>
            <a:endParaRPr lang="zh-CN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03C71C2F-5CD7-6848-97A7-2B317F453F6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66249049"/>
              </p:ext>
            </p:extLst>
          </p:nvPr>
        </p:nvGraphicFramePr>
        <p:xfrm>
          <a:off x="114302" y="2185507"/>
          <a:ext cx="5649681" cy="3906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28511">
                  <a:extLst>
                    <a:ext uri="{9D8B030D-6E8A-4147-A177-3AD203B41FA5}">
                      <a16:colId xmlns:a16="http://schemas.microsoft.com/office/drawing/2014/main" val="4239494842"/>
                    </a:ext>
                  </a:extLst>
                </a:gridCol>
                <a:gridCol w="526975">
                  <a:extLst>
                    <a:ext uri="{9D8B030D-6E8A-4147-A177-3AD203B41FA5}">
                      <a16:colId xmlns:a16="http://schemas.microsoft.com/office/drawing/2014/main" val="3221923399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2663008418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2578430190"/>
                    </a:ext>
                  </a:extLst>
                </a:gridCol>
                <a:gridCol w="432810">
                  <a:extLst>
                    <a:ext uri="{9D8B030D-6E8A-4147-A177-3AD203B41FA5}">
                      <a16:colId xmlns:a16="http://schemas.microsoft.com/office/drawing/2014/main" val="3182410724"/>
                    </a:ext>
                  </a:extLst>
                </a:gridCol>
                <a:gridCol w="822675">
                  <a:extLst>
                    <a:ext uri="{9D8B030D-6E8A-4147-A177-3AD203B41FA5}">
                      <a16:colId xmlns:a16="http://schemas.microsoft.com/office/drawing/2014/main" val="2047389381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3568741882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1261198720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1786808997"/>
                    </a:ext>
                  </a:extLst>
                </a:gridCol>
              </a:tblGrid>
              <a:tr h="434107">
                <a:tc>
                  <a:txBody>
                    <a:bodyPr/>
                    <a:lstStyle/>
                    <a:p>
                      <a:pPr algn="ctr"/>
                      <a:endParaRPr lang="en-CN" sz="11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i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want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to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eat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chinese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food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lunch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spend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721621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i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827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28637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want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608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606213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to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686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211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300438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eat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42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404690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chinese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82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18729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food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4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534972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lunch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47570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/>
                        <a:t>spend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dirty="0"/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100" b="1" dirty="0">
                          <a:solidFill>
                            <a:schemeClr val="accent1"/>
                          </a:solidFill>
                        </a:rPr>
                        <a:t>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688345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546FA3F-C2A1-F02B-8B3D-871C36137A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767250"/>
              </p:ext>
            </p:extLst>
          </p:nvPr>
        </p:nvGraphicFramePr>
        <p:xfrm>
          <a:off x="6091239" y="2185507"/>
          <a:ext cx="5649678" cy="3906963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17775">
                  <a:extLst>
                    <a:ext uri="{9D8B030D-6E8A-4147-A177-3AD203B41FA5}">
                      <a16:colId xmlns:a16="http://schemas.microsoft.com/office/drawing/2014/main" val="4239494842"/>
                    </a:ext>
                  </a:extLst>
                </a:gridCol>
                <a:gridCol w="537709">
                  <a:extLst>
                    <a:ext uri="{9D8B030D-6E8A-4147-A177-3AD203B41FA5}">
                      <a16:colId xmlns:a16="http://schemas.microsoft.com/office/drawing/2014/main" val="3221923399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2663008418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2578430190"/>
                    </a:ext>
                  </a:extLst>
                </a:gridCol>
                <a:gridCol w="509136">
                  <a:extLst>
                    <a:ext uri="{9D8B030D-6E8A-4147-A177-3AD203B41FA5}">
                      <a16:colId xmlns:a16="http://schemas.microsoft.com/office/drawing/2014/main" val="3182410724"/>
                    </a:ext>
                  </a:extLst>
                </a:gridCol>
                <a:gridCol w="746348">
                  <a:extLst>
                    <a:ext uri="{9D8B030D-6E8A-4147-A177-3AD203B41FA5}">
                      <a16:colId xmlns:a16="http://schemas.microsoft.com/office/drawing/2014/main" val="2047389381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3568741882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1261198720"/>
                    </a:ext>
                  </a:extLst>
                </a:gridCol>
                <a:gridCol w="627742">
                  <a:extLst>
                    <a:ext uri="{9D8B030D-6E8A-4147-A177-3AD203B41FA5}">
                      <a16:colId xmlns:a16="http://schemas.microsoft.com/office/drawing/2014/main" val="1786808997"/>
                    </a:ext>
                  </a:extLst>
                </a:gridCol>
              </a:tblGrid>
              <a:tr h="434107">
                <a:tc>
                  <a:txBody>
                    <a:bodyPr/>
                    <a:lstStyle/>
                    <a:p>
                      <a:pPr algn="ctr"/>
                      <a:endParaRPr lang="en-CN" sz="105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i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want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to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eat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chinese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food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lunch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spend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721621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i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828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10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28637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want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609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606213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to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687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212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300438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eat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17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43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404690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chinese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83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18729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food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16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16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534972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lunch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47570"/>
                  </a:ext>
                </a:extLst>
              </a:tr>
              <a:tr h="434107"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/>
                        <a:t>spend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dirty="0"/>
                        <a:t>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050" b="1" dirty="0">
                          <a:solidFill>
                            <a:schemeClr val="accent1"/>
                          </a:solidFill>
                        </a:rPr>
                        <a:t>1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68834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28FF3-1257-8AB2-79BE-B32ADD4BABEC}"/>
                  </a:ext>
                </a:extLst>
              </p:cNvPr>
              <p:cNvSpPr txBox="1"/>
              <p:nvPr/>
            </p:nvSpPr>
            <p:spPr>
              <a:xfrm>
                <a:off x="6611709" y="6150211"/>
                <a:ext cx="460873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b="1" dirty="0"/>
                  <a:t>Laplace smoothed counts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𝐂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</m:e>
                    </m:d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endParaRPr lang="en-CN" dirty="0"/>
              </a:p>
            </p:txBody>
          </p:sp>
        </mc:Choice>
        <mc:Fallback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528FF3-1257-8AB2-79BE-B32ADD4BAB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11709" y="6150211"/>
                <a:ext cx="4608738" cy="646331"/>
              </a:xfrm>
              <a:prstGeom prst="rect">
                <a:avLst/>
              </a:prstGeom>
              <a:blipFill>
                <a:blip r:embed="rId4"/>
                <a:stretch>
                  <a:fillRect l="-1099" t="-576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92550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C4313A-1A2A-FF4E-9422-1B93893B5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Laplace-smoothed bigrams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5D282-1920-2E47-8DE3-011D821C2E2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11064875" cy="1842585"/>
              </a:xfrm>
            </p:spPr>
            <p:txBody>
              <a:bodyPr>
                <a:normAutofit/>
              </a:bodyPr>
              <a:lstStyle/>
              <a:p>
                <a:r>
                  <a:rPr lang="en-US" b="1" dirty="0"/>
                  <a:t>Using Laplace smoothing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+1</m:t>
                        </m:r>
                      </m:num>
                      <m:den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+|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b="1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D035D282-1920-2E47-8DE3-011D821C2E2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11064875" cy="1842585"/>
              </a:xfrm>
              <a:blipFill>
                <a:blip r:embed="rId2"/>
                <a:stretch>
                  <a:fillRect l="-9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50EE4F-62B4-3F46-ACA8-4F30B6F8C9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36</a:t>
            </a:fld>
            <a:endParaRPr lang="zh-CN" altLang="en-US" dirty="0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7F418535-A795-E247-8D6D-DD3731C08D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8539375"/>
              </p:ext>
            </p:extLst>
          </p:nvPr>
        </p:nvGraphicFramePr>
        <p:xfrm>
          <a:off x="831270" y="1988081"/>
          <a:ext cx="10751130" cy="3988647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94570">
                  <a:extLst>
                    <a:ext uri="{9D8B030D-6E8A-4147-A177-3AD203B41FA5}">
                      <a16:colId xmlns:a16="http://schemas.microsoft.com/office/drawing/2014/main" val="4239494842"/>
                    </a:ext>
                  </a:extLst>
                </a:gridCol>
                <a:gridCol w="1194570">
                  <a:extLst>
                    <a:ext uri="{9D8B030D-6E8A-4147-A177-3AD203B41FA5}">
                      <a16:colId xmlns:a16="http://schemas.microsoft.com/office/drawing/2014/main" val="3221923399"/>
                    </a:ext>
                  </a:extLst>
                </a:gridCol>
                <a:gridCol w="1194570">
                  <a:extLst>
                    <a:ext uri="{9D8B030D-6E8A-4147-A177-3AD203B41FA5}">
                      <a16:colId xmlns:a16="http://schemas.microsoft.com/office/drawing/2014/main" val="2663008418"/>
                    </a:ext>
                  </a:extLst>
                </a:gridCol>
                <a:gridCol w="1194570">
                  <a:extLst>
                    <a:ext uri="{9D8B030D-6E8A-4147-A177-3AD203B41FA5}">
                      <a16:colId xmlns:a16="http://schemas.microsoft.com/office/drawing/2014/main" val="2578430190"/>
                    </a:ext>
                  </a:extLst>
                </a:gridCol>
                <a:gridCol w="1194570">
                  <a:extLst>
                    <a:ext uri="{9D8B030D-6E8A-4147-A177-3AD203B41FA5}">
                      <a16:colId xmlns:a16="http://schemas.microsoft.com/office/drawing/2014/main" val="3182410724"/>
                    </a:ext>
                  </a:extLst>
                </a:gridCol>
                <a:gridCol w="1194570">
                  <a:extLst>
                    <a:ext uri="{9D8B030D-6E8A-4147-A177-3AD203B41FA5}">
                      <a16:colId xmlns:a16="http://schemas.microsoft.com/office/drawing/2014/main" val="2047389381"/>
                    </a:ext>
                  </a:extLst>
                </a:gridCol>
                <a:gridCol w="1194570">
                  <a:extLst>
                    <a:ext uri="{9D8B030D-6E8A-4147-A177-3AD203B41FA5}">
                      <a16:colId xmlns:a16="http://schemas.microsoft.com/office/drawing/2014/main" val="3568741882"/>
                    </a:ext>
                  </a:extLst>
                </a:gridCol>
                <a:gridCol w="1194570">
                  <a:extLst>
                    <a:ext uri="{9D8B030D-6E8A-4147-A177-3AD203B41FA5}">
                      <a16:colId xmlns:a16="http://schemas.microsoft.com/office/drawing/2014/main" val="1261198720"/>
                    </a:ext>
                  </a:extLst>
                </a:gridCol>
                <a:gridCol w="1194570">
                  <a:extLst>
                    <a:ext uri="{9D8B030D-6E8A-4147-A177-3AD203B41FA5}">
                      <a16:colId xmlns:a16="http://schemas.microsoft.com/office/drawing/2014/main" val="1786808997"/>
                    </a:ext>
                  </a:extLst>
                </a:gridCol>
              </a:tblGrid>
              <a:tr h="443183">
                <a:tc>
                  <a:txBody>
                    <a:bodyPr/>
                    <a:lstStyle/>
                    <a:p>
                      <a:pPr algn="ctr"/>
                      <a:endParaRPr lang="en-CN" sz="200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i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want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to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eat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chinese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food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lunch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spend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54721621"/>
                  </a:ext>
                </a:extLst>
              </a:tr>
              <a:tr h="443183"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i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0.0015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0.21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0.00025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0.0025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0.00025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0.00025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0.00025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0.00075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60628637"/>
                  </a:ext>
                </a:extLst>
              </a:tr>
              <a:tr h="443183"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want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0.0013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0.00042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0.26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0.00084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0.0029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0.0029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0.0025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0.00084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65606213"/>
                  </a:ext>
                </a:extLst>
              </a:tr>
              <a:tr h="443183"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to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0.00078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0.0013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0.18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0.00078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0.00026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0.0018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0.055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82300438"/>
                  </a:ext>
                </a:extLst>
              </a:tr>
              <a:tr h="443183"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eat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0.00046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0.00046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0.0014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0.00046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0.0078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0.0014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0.02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0.00046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28404690"/>
                  </a:ext>
                </a:extLst>
              </a:tr>
              <a:tr h="443183"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chinese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0.00062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0.00062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0.00062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0.00062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0.052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0.00062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0418729"/>
                  </a:ext>
                </a:extLst>
              </a:tr>
              <a:tr h="443183"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food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0.0063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0.00039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0.0063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0.00039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0.00079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0.002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0.00039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0.00039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55534972"/>
                  </a:ext>
                </a:extLst>
              </a:tr>
              <a:tr h="443183"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lunch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0.0017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0.00056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0.0011</a:t>
                      </a:r>
                      <a:endParaRPr lang="en-CN" sz="2000" i="0" dirty="0"/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0.00056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50847570"/>
                  </a:ext>
                </a:extLst>
              </a:tr>
              <a:tr h="443183">
                <a:tc>
                  <a:txBody>
                    <a:bodyPr/>
                    <a:lstStyle/>
                    <a:p>
                      <a:pPr algn="ctr"/>
                      <a:r>
                        <a:rPr lang="en-CN" sz="2000" b="1" dirty="0"/>
                        <a:t>spend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0.0012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20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0.00058</a:t>
                      </a:r>
                      <a:endParaRPr lang="en-CN" sz="2000" b="1" i="0" dirty="0">
                        <a:solidFill>
                          <a:schemeClr val="accent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CN" sz="1800" i="0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0.00058</a:t>
                      </a: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1688345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3455B2-90A7-784E-A449-C6293DB65CE0}"/>
                  </a:ext>
                </a:extLst>
              </p:cNvPr>
              <p:cNvSpPr txBox="1"/>
              <p:nvPr/>
            </p:nvSpPr>
            <p:spPr>
              <a:xfrm>
                <a:off x="479425" y="6231265"/>
                <a:ext cx="61026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solidFill>
                      <a:srgbClr val="FF0000"/>
                    </a:solidFill>
                  </a:rPr>
                  <a:t>How much have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C</m:t>
                    </m:r>
                    <m:d>
                      <m:dPr>
                        <m:ctrlPr>
                          <a:rPr lang="en-US" altLang="zh-CN" sz="28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80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CN" sz="2800" dirty="0">
                    <a:solidFill>
                      <a:srgbClr val="FF0000"/>
                    </a:solidFill>
                  </a:rPr>
                  <a:t> changed?</a:t>
                </a:r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B13455B2-90A7-784E-A449-C6293DB65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6231265"/>
                <a:ext cx="6102626" cy="523220"/>
              </a:xfrm>
              <a:prstGeom prst="rect">
                <a:avLst/>
              </a:prstGeom>
              <a:blipFill>
                <a:blip r:embed="rId3"/>
                <a:stretch>
                  <a:fillRect l="-2075" t="-14286" r="-207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271206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D9F7E6-7852-E442-9513-FC3CA5F6AB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Reconstituted counts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1ED30-DE17-FB42-837E-4CABC52C5CC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11064875" cy="5508233"/>
              </a:xfrm>
            </p:spPr>
            <p:txBody>
              <a:bodyPr/>
              <a:lstStyle/>
              <a:p>
                <a:r>
                  <a:rPr lang="en-US" altLang="zh-CN" sz="2800" dirty="0"/>
                  <a:t>We can “reconstitute” </a:t>
                </a:r>
                <a:r>
                  <a:rPr lang="en-US" altLang="zh-CN" sz="2800" dirty="0">
                    <a:solidFill>
                      <a:srgbClr val="00B050"/>
                    </a:solidFill>
                  </a:rPr>
                  <a:t>pseudo-counts</a:t>
                </a:r>
                <a:r>
                  <a:rPr lang="en-US" altLang="zh-CN" sz="2800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r>
                  <a:rPr lang="en-US" altLang="zh-CN" sz="2800" dirty="0"/>
                  <a:t> for our estimate.</a:t>
                </a:r>
                <a:endParaRPr lang="zh-CN" altLang="en-US" sz="2800" dirty="0"/>
              </a:p>
              <a:p>
                <a:r>
                  <a:rPr lang="en-US" altLang="zh-CN" sz="2800" dirty="0"/>
                  <a:t>For Unigrams (training set of size N):</a:t>
                </a:r>
              </a:p>
              <a:p>
                <a:endParaRPr lang="en-US" altLang="zh-CN" dirty="0"/>
              </a:p>
              <a:p>
                <a:endParaRPr lang="en-US" altLang="zh-CN" dirty="0"/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can then turn into probability divided by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denoted as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𝐿𝑎𝑝</m:t>
                        </m:r>
                      </m:sub>
                    </m:sSub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zh-CN" altLang="en-US" sz="2800" dirty="0"/>
              </a:p>
              <a:p>
                <a:r>
                  <a:rPr lang="en-CN" dirty="0"/>
                  <a:t>For Bigrams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311ED30-DE17-FB42-837E-4CABC52C5CC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11064875" cy="5508233"/>
              </a:xfrm>
              <a:blipFill>
                <a:blip r:embed="rId2"/>
                <a:stretch>
                  <a:fillRect l="-916" t="-13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798AC8-036E-6043-862B-2CA6441429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37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13">
                <a:extLst>
                  <a:ext uri="{FF2B5EF4-FFF2-40B4-BE49-F238E27FC236}">
                    <a16:creationId xmlns:a16="http://schemas.microsoft.com/office/drawing/2014/main" id="{561CF5D2-514A-B541-8E09-767C57CAEBED}"/>
                  </a:ext>
                </a:extLst>
              </p:cNvPr>
              <p:cNvSpPr txBox="1"/>
              <p:nvPr/>
            </p:nvSpPr>
            <p:spPr>
              <a:xfrm>
                <a:off x="3554952" y="2442161"/>
                <a:ext cx="3440942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𝐿𝑎𝑝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" name="文本框 13">
                <a:extLst>
                  <a:ext uri="{FF2B5EF4-FFF2-40B4-BE49-F238E27FC236}">
                    <a16:creationId xmlns:a16="http://schemas.microsoft.com/office/drawing/2014/main" id="{561CF5D2-514A-B541-8E09-767C57CAEB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54952" y="2442161"/>
                <a:ext cx="3440942" cy="464101"/>
              </a:xfrm>
              <a:prstGeom prst="rect">
                <a:avLst/>
              </a:prstGeom>
              <a:blipFill>
                <a:blip r:embed="rId3"/>
                <a:stretch>
                  <a:fillRect l="-366" r="-1099" b="-243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14">
                <a:extLst>
                  <a:ext uri="{FF2B5EF4-FFF2-40B4-BE49-F238E27FC236}">
                    <a16:creationId xmlns:a16="http://schemas.microsoft.com/office/drawing/2014/main" id="{40CD3074-D037-5249-A728-EBE11EBE8577}"/>
                  </a:ext>
                </a:extLst>
              </p:cNvPr>
              <p:cNvSpPr txBox="1"/>
              <p:nvPr/>
            </p:nvSpPr>
            <p:spPr>
              <a:xfrm>
                <a:off x="3457416" y="3076178"/>
                <a:ext cx="7012945" cy="90877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𝑁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=(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+1)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14">
                <a:extLst>
                  <a:ext uri="{FF2B5EF4-FFF2-40B4-BE49-F238E27FC236}">
                    <a16:creationId xmlns:a16="http://schemas.microsoft.com/office/drawing/2014/main" id="{40CD3074-D037-5249-A728-EBE11EBE85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57416" y="3076178"/>
                <a:ext cx="7012945" cy="908775"/>
              </a:xfrm>
              <a:prstGeom prst="rect">
                <a:avLst/>
              </a:prstGeom>
              <a:blipFill>
                <a:blip r:embed="rId4"/>
                <a:stretch>
                  <a:fillRect r="-1085" b="-1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5">
                <a:extLst>
                  <a:ext uri="{FF2B5EF4-FFF2-40B4-BE49-F238E27FC236}">
                    <a16:creationId xmlns:a16="http://schemas.microsoft.com/office/drawing/2014/main" id="{8EFF7185-65DA-3342-A555-D2040439903C}"/>
                  </a:ext>
                </a:extLst>
              </p:cNvPr>
              <p:cNvSpPr txBox="1"/>
              <p:nvPr/>
            </p:nvSpPr>
            <p:spPr>
              <a:xfrm>
                <a:off x="2942683" y="5157636"/>
                <a:ext cx="5889881" cy="4641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i="1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𝐿𝑎𝑝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7" name="文本框 5">
                <a:extLst>
                  <a:ext uri="{FF2B5EF4-FFF2-40B4-BE49-F238E27FC236}">
                    <a16:creationId xmlns:a16="http://schemas.microsoft.com/office/drawing/2014/main" id="{8EFF7185-65DA-3342-A555-D20404399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2683" y="5157636"/>
                <a:ext cx="5889881" cy="464101"/>
              </a:xfrm>
              <a:prstGeom prst="rect">
                <a:avLst/>
              </a:prstGeom>
              <a:blipFill>
                <a:blip r:embed="rId5"/>
                <a:stretch>
                  <a:fillRect r="-1505" b="-270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9">
                <a:extLst>
                  <a:ext uri="{FF2B5EF4-FFF2-40B4-BE49-F238E27FC236}">
                    <a16:creationId xmlns:a16="http://schemas.microsoft.com/office/drawing/2014/main" id="{FD5FB105-17B5-AF42-A4DC-54D48EED0C70}"/>
                  </a:ext>
                </a:extLst>
              </p:cNvPr>
              <p:cNvSpPr txBox="1"/>
              <p:nvPr/>
            </p:nvSpPr>
            <p:spPr>
              <a:xfrm>
                <a:off x="2827123" y="5596424"/>
                <a:ext cx="6200454" cy="1001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" name="文本框 9">
                <a:extLst>
                  <a:ext uri="{FF2B5EF4-FFF2-40B4-BE49-F238E27FC236}">
                    <a16:creationId xmlns:a16="http://schemas.microsoft.com/office/drawing/2014/main" id="{FD5FB105-17B5-AF42-A4DC-54D48EED0C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7123" y="5596424"/>
                <a:ext cx="6200454" cy="1001300"/>
              </a:xfrm>
              <a:prstGeom prst="rect">
                <a:avLst/>
              </a:prstGeom>
              <a:blipFill>
                <a:blip r:embed="rId6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6909226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45A761-BA0B-DE46-AF7A-896DD59BE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Reconstituted counts for bigram model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D11B57-2768-4D48-A499-7033CF517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Recall the reconstituted counts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7BB705-3762-6E4E-92EB-4B08B87F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38</a:t>
            </a:fld>
            <a:endParaRPr lang="zh-CN" altLang="en-US" dirty="0"/>
          </a:p>
        </p:txBody>
      </p:sp>
      <p:pic>
        <p:nvPicPr>
          <p:cNvPr id="5" name="Picture 5" descr="laplace3">
            <a:extLst>
              <a:ext uri="{FF2B5EF4-FFF2-40B4-BE49-F238E27FC236}">
                <a16:creationId xmlns:a16="http://schemas.microsoft.com/office/drawing/2014/main" id="{9861FA46-0969-8748-902A-CB4DFF4A50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6908" y="2691649"/>
            <a:ext cx="11338184" cy="3783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9">
                <a:extLst>
                  <a:ext uri="{FF2B5EF4-FFF2-40B4-BE49-F238E27FC236}">
                    <a16:creationId xmlns:a16="http://schemas.microsoft.com/office/drawing/2014/main" id="{5F231C1B-2D0A-DA45-8A1B-85B4612CB62D}"/>
                  </a:ext>
                </a:extLst>
              </p:cNvPr>
              <p:cNvSpPr txBox="1"/>
              <p:nvPr/>
            </p:nvSpPr>
            <p:spPr>
              <a:xfrm>
                <a:off x="2949735" y="1561994"/>
                <a:ext cx="6200454" cy="10013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+1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+|</m:t>
                          </m:r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2800" b="0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6" name="文本框 9">
                <a:extLst>
                  <a:ext uri="{FF2B5EF4-FFF2-40B4-BE49-F238E27FC236}">
                    <a16:creationId xmlns:a16="http://schemas.microsoft.com/office/drawing/2014/main" id="{5F231C1B-2D0A-DA45-8A1B-85B4612CB6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9735" y="1561994"/>
                <a:ext cx="6200454" cy="1001300"/>
              </a:xfrm>
              <a:prstGeom prst="rect">
                <a:avLst/>
              </a:prstGeom>
              <a:blipFill>
                <a:blip r:embed="rId3"/>
                <a:stretch>
                  <a:fillRect b="-1125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515997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F5B35-05D2-DC4D-9A69-3F11A12ED4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Reconstituted counts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C56365-CBD0-9E4F-B1FF-EB5C2C3FEF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39</a:t>
            </a:fld>
            <a:endParaRPr lang="zh-CN" altLang="en-US" dirty="0"/>
          </a:p>
        </p:txBody>
      </p:sp>
      <p:pic>
        <p:nvPicPr>
          <p:cNvPr id="5" name="Picture 2" descr="berp1">
            <a:extLst>
              <a:ext uri="{FF2B5EF4-FFF2-40B4-BE49-F238E27FC236}">
                <a16:creationId xmlns:a16="http://schemas.microsoft.com/office/drawing/2014/main" id="{10BC90CB-89FD-8C46-B807-6D6C41086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80137" y="1004370"/>
            <a:ext cx="8804106" cy="3159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" descr="laplace3">
            <a:extLst>
              <a:ext uri="{FF2B5EF4-FFF2-40B4-BE49-F238E27FC236}">
                <a16:creationId xmlns:a16="http://schemas.microsoft.com/office/drawing/2014/main" id="{B20FBEED-5415-7042-8BD5-3EE8F1CF63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/>
          <a:srcRect t="13759"/>
          <a:stretch/>
        </p:blipFill>
        <p:spPr bwMode="auto">
          <a:xfrm>
            <a:off x="3121911" y="4249811"/>
            <a:ext cx="8460489" cy="24346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Rectangle 4">
            <a:extLst>
              <a:ext uri="{FF2B5EF4-FFF2-40B4-BE49-F238E27FC236}">
                <a16:creationId xmlns:a16="http://schemas.microsoft.com/office/drawing/2014/main" id="{E3DE5FBA-1792-4643-B2C3-6CC76962272D}"/>
              </a:ext>
            </a:extLst>
          </p:cNvPr>
          <p:cNvSpPr/>
          <p:nvPr/>
        </p:nvSpPr>
        <p:spPr>
          <a:xfrm>
            <a:off x="6037236" y="1819498"/>
            <a:ext cx="590309" cy="266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83A54D0B-5A58-8244-A304-9F2EFB7EE3BE}"/>
              </a:ext>
            </a:extLst>
          </p:cNvPr>
          <p:cNvSpPr/>
          <p:nvPr/>
        </p:nvSpPr>
        <p:spPr>
          <a:xfrm>
            <a:off x="6051091" y="4548233"/>
            <a:ext cx="590309" cy="266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804A10BE-43DC-1B4A-8643-775EBB90F5E9}"/>
              </a:ext>
            </a:extLst>
          </p:cNvPr>
          <p:cNvSpPr/>
          <p:nvPr/>
        </p:nvSpPr>
        <p:spPr>
          <a:xfrm>
            <a:off x="5110205" y="1497860"/>
            <a:ext cx="590309" cy="266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0" name="Rectangle 7">
            <a:extLst>
              <a:ext uri="{FF2B5EF4-FFF2-40B4-BE49-F238E27FC236}">
                <a16:creationId xmlns:a16="http://schemas.microsoft.com/office/drawing/2014/main" id="{6CC565EA-2C69-8240-AD96-1BFD7B8DE3F6}"/>
              </a:ext>
            </a:extLst>
          </p:cNvPr>
          <p:cNvSpPr/>
          <p:nvPr/>
        </p:nvSpPr>
        <p:spPr>
          <a:xfrm>
            <a:off x="5087779" y="4272237"/>
            <a:ext cx="590309" cy="2662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11" name="文本框 9">
            <a:extLst>
              <a:ext uri="{FF2B5EF4-FFF2-40B4-BE49-F238E27FC236}">
                <a16:creationId xmlns:a16="http://schemas.microsoft.com/office/drawing/2014/main" id="{446B5A3F-DDE0-314F-8BE5-E932CB54B6C6}"/>
              </a:ext>
            </a:extLst>
          </p:cNvPr>
          <p:cNvSpPr txBox="1"/>
          <p:nvPr/>
        </p:nvSpPr>
        <p:spPr>
          <a:xfrm>
            <a:off x="576594" y="995924"/>
            <a:ext cx="22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Before Add-one Smoothing</a:t>
            </a:r>
            <a:endParaRPr lang="zh-CN" altLang="en-US" sz="2400" dirty="0"/>
          </a:p>
        </p:txBody>
      </p:sp>
      <p:sp>
        <p:nvSpPr>
          <p:cNvPr id="12" name="文本框 10">
            <a:extLst>
              <a:ext uri="{FF2B5EF4-FFF2-40B4-BE49-F238E27FC236}">
                <a16:creationId xmlns:a16="http://schemas.microsoft.com/office/drawing/2014/main" id="{DA3CBFCC-4F26-304A-956E-F45E93EBAF72}"/>
              </a:ext>
            </a:extLst>
          </p:cNvPr>
          <p:cNvSpPr txBox="1"/>
          <p:nvPr/>
        </p:nvSpPr>
        <p:spPr>
          <a:xfrm>
            <a:off x="407757" y="3775926"/>
            <a:ext cx="223470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/>
              <a:t>After Add-one Smoothing</a:t>
            </a:r>
            <a:endParaRPr lang="zh-CN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C2D8975-8864-E34B-90AA-983E1DCB2650}"/>
              </a:ext>
            </a:extLst>
          </p:cNvPr>
          <p:cNvSpPr txBox="1"/>
          <p:nvPr/>
        </p:nvSpPr>
        <p:spPr>
          <a:xfrm>
            <a:off x="407757" y="5243223"/>
            <a:ext cx="2234705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dirty="0">
                <a:solidFill>
                  <a:srgbClr val="0068B7"/>
                </a:solidFill>
              </a:rPr>
              <a:t>Some counts changed too much!</a:t>
            </a:r>
            <a:endParaRPr lang="en-CN" sz="2800" dirty="0">
              <a:solidFill>
                <a:srgbClr val="0068B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274085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323E7F-BE03-2F4D-A4E1-23765363E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Assign a probability to a sentence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F427A-EB73-4A47-BFBF-148DB2BFB46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8857703" cy="5749567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Useful in all tasks of NLP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b="1" dirty="0"/>
                  <a:t>Machine </a:t>
                </a:r>
                <a:r>
                  <a:rPr lang="en-US" altLang="zh-CN" b="1" dirty="0"/>
                  <a:t>t</a:t>
                </a:r>
                <a:r>
                  <a:rPr lang="en-US" b="1" dirty="0"/>
                  <a:t>ranslation</a:t>
                </a:r>
              </a:p>
              <a:p>
                <a:pPr lvl="2">
                  <a:spcAft>
                    <a:spcPts val="0"/>
                  </a:spcAft>
                </a:pPr>
                <a:r>
                  <a:rPr lang="zh-CN" altLang="en-US" sz="1800" b="0" i="0" u="none" strike="noStrike" baseline="0" dirty="0">
                    <a:latin typeface="gbsnu4e"/>
                  </a:rPr>
                  <a:t>他    </a:t>
                </a:r>
                <a:r>
                  <a:rPr lang="zh-CN" altLang="en-US" sz="1800" b="0" i="0" u="none" strike="noStrike" baseline="0" dirty="0">
                    <a:latin typeface="gbsnu54"/>
                  </a:rPr>
                  <a:t>向    </a:t>
                </a:r>
                <a:r>
                  <a:rPr lang="zh-CN" altLang="en-US" sz="1800" b="0" i="0" u="none" strike="noStrike" baseline="0" dirty="0">
                    <a:latin typeface="gbsnu8b"/>
                  </a:rPr>
                  <a:t>记</a:t>
                </a:r>
                <a:r>
                  <a:rPr lang="zh-CN" altLang="en-US" sz="1800" b="0" i="0" u="none" strike="noStrike" baseline="0" dirty="0">
                    <a:latin typeface="gbsnu80"/>
                  </a:rPr>
                  <a:t>者    </a:t>
                </a:r>
                <a:r>
                  <a:rPr lang="zh-CN" altLang="en-US" sz="1800" b="0" i="0" u="none" strike="noStrike" baseline="0" dirty="0">
                    <a:latin typeface="gbsnu4e"/>
                  </a:rPr>
                  <a:t>介</a:t>
                </a:r>
                <a:r>
                  <a:rPr lang="zh-CN" altLang="en-US" sz="1800" b="0" i="0" u="none" strike="noStrike" baseline="0" dirty="0">
                    <a:latin typeface="gbsnu7e"/>
                  </a:rPr>
                  <a:t>绍</a:t>
                </a:r>
                <a:r>
                  <a:rPr lang="zh-CN" altLang="en-US" sz="1800" b="0" i="0" u="none" strike="noStrike" baseline="0" dirty="0">
                    <a:latin typeface="gbsnu4e"/>
                  </a:rPr>
                  <a:t>了   主</a:t>
                </a:r>
                <a:r>
                  <a:rPr lang="zh-CN" altLang="en-US" sz="1800" b="0" i="0" u="none" strike="noStrike" baseline="0" dirty="0">
                    <a:latin typeface="gbsnu89"/>
                  </a:rPr>
                  <a:t>要    </a:t>
                </a:r>
                <a:r>
                  <a:rPr lang="zh-CN" altLang="en-US" sz="1800" b="0" i="0" u="none" strike="noStrike" baseline="0" dirty="0">
                    <a:latin typeface="gbsnu51"/>
                  </a:rPr>
                  <a:t>内</a:t>
                </a:r>
                <a:r>
                  <a:rPr lang="zh-CN" altLang="en-US" sz="1800" b="0" i="0" u="none" strike="noStrike" baseline="0" dirty="0">
                    <a:latin typeface="gbsnu5b"/>
                  </a:rPr>
                  <a:t>容</a:t>
                </a:r>
                <a:endParaRPr lang="en-US" altLang="zh-CN" sz="1800" b="0" i="0" u="none" strike="noStrike" baseline="0" dirty="0">
                  <a:latin typeface="gbsnu5b"/>
                </a:endParaRPr>
              </a:p>
              <a:p>
                <a:pPr lvl="3">
                  <a:spcAft>
                    <a:spcPts val="0"/>
                  </a:spcAft>
                </a:pPr>
                <a:r>
                  <a:rPr lang="en-US" altLang="zh-CN" b="0" i="0" u="none" strike="noStrike" baseline="0" dirty="0">
                    <a:solidFill>
                      <a:srgbClr val="FF0000"/>
                    </a:solidFill>
                  </a:rPr>
                  <a:t>S1:</a:t>
                </a:r>
                <a:r>
                  <a:rPr lang="zh-CN" altLang="en-US" b="0" i="0" u="none" strike="noStrike" baseline="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b="0" i="0" u="none" strike="noStrike" baseline="0" dirty="0">
                    <a:solidFill>
                      <a:srgbClr val="FF0000"/>
                    </a:solidFill>
                  </a:rPr>
                  <a:t>He to reporters introduced main content</a:t>
                </a:r>
              </a:p>
              <a:p>
                <a:pPr lvl="3">
                  <a:spcAft>
                    <a:spcPts val="0"/>
                  </a:spcAft>
                </a:pPr>
                <a:r>
                  <a:rPr lang="en-US" altLang="zh-CN" dirty="0"/>
                  <a:t>S2:</a:t>
                </a:r>
                <a:r>
                  <a:rPr lang="zh-CN" altLang="en-US" dirty="0"/>
                  <a:t> </a:t>
                </a:r>
                <a:r>
                  <a:rPr lang="en-US" dirty="0"/>
                  <a:t>He introduced reporters to the main contents of the statement</a:t>
                </a:r>
              </a:p>
              <a:p>
                <a:pPr lvl="3">
                  <a:spcAft>
                    <a:spcPts val="0"/>
                  </a:spcAft>
                </a:pPr>
                <a:r>
                  <a:rPr lang="en-US" altLang="zh-CN" dirty="0"/>
                  <a:t>S3: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H</a:t>
                </a:r>
                <a:r>
                  <a:rPr lang="en-US" dirty="0"/>
                  <a:t>e briefed to reporters the main contents of the statement</a:t>
                </a:r>
              </a:p>
              <a:p>
                <a:pPr lvl="3">
                  <a:spcAft>
                    <a:spcPts val="0"/>
                  </a:spcAft>
                </a:pPr>
                <a:r>
                  <a:rPr lang="en-US" altLang="zh-CN" dirty="0">
                    <a:solidFill>
                      <a:srgbClr val="00B050"/>
                    </a:solidFill>
                  </a:rPr>
                  <a:t>S4:</a:t>
                </a:r>
                <a:r>
                  <a:rPr lang="zh-CN" altLang="en-US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H</a:t>
                </a:r>
                <a:r>
                  <a:rPr lang="en-US" dirty="0">
                    <a:solidFill>
                      <a:srgbClr val="00B050"/>
                    </a:solidFill>
                  </a:rPr>
                  <a:t>e briefed reporters on the main contents of the statement</a:t>
                </a:r>
              </a:p>
              <a:p>
                <a:pPr lvl="2">
                  <a:spcAft>
                    <a:spcPts val="0"/>
                  </a:spcAft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It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seems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/>
                    </a:solidFill>
                  </a:rPr>
                  <a:t>that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≈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𝑆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e>
                      <m:sub>
                        <m:r>
                          <a:rPr lang="en-US" altLang="zh-CN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b="1" dirty="0"/>
                  <a:t>Spell </a:t>
                </a:r>
                <a:r>
                  <a:rPr lang="en-US" altLang="zh-CN" b="1" dirty="0"/>
                  <a:t>c</a:t>
                </a:r>
                <a:r>
                  <a:rPr lang="en-US" b="1" dirty="0"/>
                  <a:t>orrection</a:t>
                </a:r>
              </a:p>
              <a:p>
                <a:pPr lvl="2">
                  <a:spcAft>
                    <a:spcPts val="600"/>
                  </a:spcAft>
                </a:pPr>
                <a:r>
                  <a:rPr lang="en-US" dirty="0"/>
                  <a:t>The office is about fifteen </a:t>
                </a:r>
                <a:r>
                  <a:rPr lang="en-US" dirty="0">
                    <a:solidFill>
                      <a:srgbClr val="FF0000"/>
                    </a:solidFill>
                  </a:rPr>
                  <a:t>minuets</a:t>
                </a:r>
                <a:r>
                  <a:rPr lang="en-US" dirty="0"/>
                  <a:t> from my house</a:t>
                </a:r>
              </a:p>
              <a:p>
                <a:pPr lvl="3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about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dirty="0" smtClean="0">
                            <a:latin typeface="Cambria Math" panose="02040503050406030204" pitchFamily="18" charset="0"/>
                          </a:rPr>
                          <m:t>fifteen</m:t>
                        </m:r>
                        <m:r>
                          <a:rPr lang="en-US" i="0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b="1" i="0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𝐦𝐢𝐧𝐮𝐭𝐞𝐬</m:t>
                        </m:r>
                        <m:r>
                          <a:rPr lang="en-US" i="0" dirty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dirty="0">
                            <a:latin typeface="Cambria Math" panose="02040503050406030204" pitchFamily="18" charset="0"/>
                          </a:rPr>
                          <m:t>from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&gt;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about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fifteen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1" i="0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𝐦𝐢𝐧𝐮𝐞𝐭𝐬</m:t>
                    </m:r>
                    <m:r>
                      <a:rPr lang="en-US" i="0" dirty="0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>
                        <a:latin typeface="Cambria Math" panose="02040503050406030204" pitchFamily="18" charset="0"/>
                      </a:rPr>
                      <m:t>from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b="1" dirty="0"/>
                  <a:t>Speech </a:t>
                </a:r>
                <a:r>
                  <a:rPr lang="en-US" altLang="zh-CN" b="1" dirty="0"/>
                  <a:t>r</a:t>
                </a:r>
                <a:r>
                  <a:rPr lang="en-US" b="1" dirty="0"/>
                  <a:t>ecognition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saw</m:t>
                        </m:r>
                        <m: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a</m:t>
                        </m:r>
                        <m: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i="0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van</m:t>
                        </m:r>
                      </m:e>
                    </m:d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≫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eyes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awe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i="0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an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12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C5F427A-EB73-4A47-BFBF-148DB2BFB46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8857703" cy="5749567"/>
              </a:xfrm>
              <a:blipFill>
                <a:blip r:embed="rId3"/>
                <a:stretch>
                  <a:fillRect l="-1144" t="-110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A278B7-90A0-FF4E-A75F-E6D302E97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95883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4AECFE-D2A2-6D44-AE2F-578352E40B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Add-1 smoothing</a:t>
            </a:r>
            <a:r>
              <a:rPr lang="zh-CN" altLang="en-US" b="1" dirty="0"/>
              <a:t> </a:t>
            </a:r>
            <a:r>
              <a:rPr lang="en-US" altLang="zh-CN" b="1" dirty="0"/>
              <a:t>–</a:t>
            </a:r>
            <a:r>
              <a:rPr lang="zh-CN" altLang="en-US" b="1" dirty="0"/>
              <a:t> </a:t>
            </a:r>
            <a:r>
              <a:rPr lang="en-US" altLang="zh-CN" b="1" dirty="0"/>
              <a:t>Q</a:t>
            </a:r>
            <a:r>
              <a:rPr lang="en-US" altLang="zh-CN" dirty="0"/>
              <a:t>uick</a:t>
            </a:r>
            <a:r>
              <a:rPr lang="zh-CN" altLang="en-US" dirty="0"/>
              <a:t> </a:t>
            </a:r>
            <a:r>
              <a:rPr lang="en-US" altLang="zh-CN" dirty="0"/>
              <a:t>Summary</a:t>
            </a:r>
            <a:endParaRPr lang="en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C3829-13DF-8246-B6E0-914C432CF28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r>
                  <a:rPr lang="en-US" altLang="zh-CN" sz="2800" dirty="0"/>
                  <a:t>Add-1 is a blunt instrument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𝐶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𝑤𝑎𝑛𝑡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went from 609 to 238!</a:t>
                </a:r>
                <a:r>
                  <a:rPr lang="zh-CN" altLang="en-US" dirty="0"/>
                  <a:t>      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𝑡𝑜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|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𝑤𝑎𝑛𝑡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altLang="zh-CN" dirty="0"/>
                  <a:t>from .66 to .26!</a:t>
                </a:r>
                <a:endParaRPr lang="zh-CN" altLang="en-US" dirty="0"/>
              </a:p>
              <a:p>
                <a:r>
                  <a:rPr lang="en-US" dirty="0"/>
                  <a:t>But add-1 is used to smooth other NLP models</a:t>
                </a:r>
              </a:p>
              <a:p>
                <a:pPr lvl="1"/>
                <a:r>
                  <a:rPr lang="en-US" dirty="0"/>
                  <a:t>For text classification</a:t>
                </a:r>
                <a:r>
                  <a:rPr lang="en-US" altLang="zh-CN" dirty="0"/>
                  <a:t>.</a:t>
                </a:r>
                <a:r>
                  <a:rPr lang="zh-CN" altLang="en-US" dirty="0"/>
                  <a:t> </a:t>
                </a:r>
                <a:r>
                  <a:rPr lang="en-US" dirty="0"/>
                  <a:t>In domains where the number of zeros isn’t so huge.</a:t>
                </a:r>
              </a:p>
              <a:p>
                <a:r>
                  <a:rPr lang="en-US" dirty="0"/>
                  <a:t>How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about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add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value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&lt;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1?</a:t>
                </a:r>
              </a:p>
              <a:p>
                <a:r>
                  <a:rPr lang="en-US" altLang="zh-CN" sz="2800" dirty="0"/>
                  <a:t>Variant of Add-One smoothing:</a:t>
                </a:r>
                <a:r>
                  <a:rPr lang="zh-CN" altLang="en-US" sz="2800" dirty="0"/>
                  <a:t> </a:t>
                </a:r>
                <a:r>
                  <a:rPr lang="en-CN" dirty="0">
                    <a:solidFill>
                      <a:srgbClr val="FF0000"/>
                    </a:solidFill>
                  </a:rPr>
                  <a:t>Add-</a:t>
                </a:r>
                <a14:m>
                  <m:oMath xmlns:m="http://schemas.openxmlformats.org/officeDocument/2006/math">
                    <m:r>
                      <a:rPr lang="en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CN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N" dirty="0">
                    <a:solidFill>
                      <a:srgbClr val="FF0000"/>
                    </a:solidFill>
                  </a:rPr>
                  <a:t>smoothing</a:t>
                </a:r>
                <a:endParaRPr lang="en-CN" dirty="0"/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3200" i="1" smtClean="0">
                              <a:latin typeface="Cambria Math" panose="02040503050406030204" pitchFamily="18" charset="0"/>
                            </a:rPr>
                            <m:t>P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𝐴𝑑</m:t>
                          </m:r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</m:sSub>
                      <m:d>
                        <m:d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nary>
                            <m:naryPr>
                              <m:chr m:val="∑"/>
                              <m:supHide m:val="on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sub>
                            <m:sup/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d>
                                <m:dPr>
                                  <m:ctrlP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𝑤</m:t>
                                      </m:r>
                                    </m:e>
                                    <m:sub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  <m:r>
                                        <a:rPr lang="en-US" altLang="zh-CN" sz="3200" b="0" i="1" smtClean="0">
                                          <a:latin typeface="Cambria Math" panose="02040503050406030204" pitchFamily="18" charset="0"/>
                                        </a:rPr>
                                        <m:t>−1</m:t>
                                      </m:r>
                                    </m:sub>
                                  </m:sSub>
                                  <m:r>
                                    <a:rPr lang="en-US" altLang="zh-CN" sz="32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den>
                      </m:f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3200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altLang="zh-CN" sz="3200" i="1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3200" i="1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𝑉</m:t>
                          </m:r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CN" dirty="0"/>
              </a:p>
              <a:p>
                <a:r>
                  <a:rPr lang="en-US" altLang="zh-CN" dirty="0"/>
                  <a:t>For any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&gt; 0</m:t>
                    </m:r>
                  </m:oMath>
                </a14:m>
                <a:r>
                  <a:rPr lang="en-US" altLang="zh-CN" dirty="0"/>
                  <a:t> (typically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 &lt; 1 0.5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0.05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？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0.01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？</m:t>
                    </m:r>
                  </m:oMath>
                </a14:m>
                <a:r>
                  <a:rPr lang="en-US" altLang="zh-CN" dirty="0"/>
                  <a:t>).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When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𝑘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altLang="zh-CN" dirty="0"/>
                  <a:t> it recovers Laplace smoothing</a:t>
                </a:r>
              </a:p>
              <a:p>
                <a:r>
                  <a:rPr lang="en-CN" b="1" dirty="0">
                    <a:solidFill>
                      <a:schemeClr val="accent1"/>
                    </a:solidFill>
                  </a:rPr>
                  <a:t>These are still too simple to work well</a:t>
                </a:r>
                <a:endParaRPr lang="en-US" dirty="0"/>
              </a:p>
              <a:p>
                <a:endParaRPr lang="en-CN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9AC3829-13DF-8246-B6E0-914C432CF28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" t="-1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D9553F-AAC4-FF44-8BEC-0F5590120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35302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756181-AF40-45A2-AC81-8414CD45E4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bg2">
                            <a:lumMod val="90000"/>
                          </a:schemeClr>
                        </a:solidFill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-gram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Language</a:t>
                </a:r>
                <a:r>
                  <a:rPr lang="zh-CN" altLang="en-US" sz="3200" b="1" dirty="0">
                    <a:solidFill>
                      <a:schemeClr val="bg2">
                        <a:lumMod val="90000"/>
                      </a:schemeClr>
                    </a:solidFill>
                  </a:rPr>
                  <a:t> </a:t>
                </a:r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Model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Evaluating LMs and Perplexity</a:t>
                </a:r>
              </a:p>
              <a:p>
                <a:r>
                  <a:rPr lang="en-US" altLang="zh-CN" sz="3200" b="1" dirty="0">
                    <a:solidFill>
                      <a:schemeClr val="bg2">
                        <a:lumMod val="90000"/>
                      </a:schemeClr>
                    </a:solidFill>
                  </a:rPr>
                  <a:t>Smoothing</a:t>
                </a:r>
              </a:p>
              <a:p>
                <a:pPr lvl="1"/>
                <a:r>
                  <a:rPr lang="en-US" altLang="zh-CN" sz="2800" b="1" dirty="0">
                    <a:solidFill>
                      <a:schemeClr val="bg2">
                        <a:lumMod val="90000"/>
                      </a:schemeClr>
                    </a:solidFill>
                  </a:rPr>
                  <a:t>Laplace Smoothing</a:t>
                </a:r>
              </a:p>
              <a:p>
                <a:pPr lvl="1"/>
                <a:r>
                  <a:rPr lang="en-US" altLang="zh-CN" sz="2800" b="1" dirty="0"/>
                  <a:t>Advanced smoothing</a:t>
                </a:r>
              </a:p>
              <a:p>
                <a:pPr lvl="1"/>
                <a:endParaRPr lang="en-US" altLang="zh-CN" sz="2800" b="1" dirty="0">
                  <a:solidFill>
                    <a:schemeClr val="bg2">
                      <a:lumMod val="90000"/>
                    </a:schemeClr>
                  </a:solidFill>
                </a:endParaRPr>
              </a:p>
              <a:p>
                <a:endParaRPr lang="zh-CN" altLang="en-US" sz="3200" b="1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D0613B-F2C2-45D6-8EAC-A0779B858EE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260" t="-1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D94FB3-B3E3-416A-B823-5D46BCCF40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76547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DF83B0-EDA6-6642-90AB-DB00653B5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1.</a:t>
            </a:r>
            <a:r>
              <a:rPr lang="zh-CN" altLang="en-US" b="1" dirty="0"/>
              <a:t> </a:t>
            </a:r>
            <a:r>
              <a:rPr lang="en-US" altLang="zh-CN" b="1" dirty="0"/>
              <a:t>Interpolation</a:t>
            </a:r>
            <a:r>
              <a:rPr lang="zh-CN" altLang="en-US" b="1" dirty="0"/>
              <a:t> </a:t>
            </a:r>
            <a:r>
              <a:rPr lang="en-US" altLang="zh-CN" b="1" dirty="0"/>
              <a:t>Smoothing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FD4B9-1289-2A42-BFB6-C5ADB4DB1F8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1021" y="1108434"/>
                <a:ext cx="10508283" cy="3808124"/>
              </a:xfrm>
            </p:spPr>
            <p:txBody>
              <a:bodyPr/>
              <a:lstStyle/>
              <a:p>
                <a:r>
                  <a:rPr lang="en-US" b="1" dirty="0">
                    <a:ea typeface="ＭＳ Ｐゴシック" charset="0"/>
                  </a:rPr>
                  <a:t>Inter</a:t>
                </a:r>
                <a:r>
                  <a:rPr lang="en-US" altLang="zh-CN" b="1" dirty="0">
                    <a:ea typeface="ＭＳ Ｐゴシック" charset="0"/>
                  </a:rPr>
                  <a:t>polation</a:t>
                </a:r>
                <a:r>
                  <a:rPr lang="zh-CN" altLang="en-US" dirty="0">
                    <a:ea typeface="ＭＳ Ｐゴシック" charset="0"/>
                  </a:rPr>
                  <a:t> （插值）</a:t>
                </a:r>
                <a:endParaRPr lang="en-US" altLang="zh-CN" dirty="0">
                  <a:ea typeface="ＭＳ Ｐゴシック" charset="0"/>
                </a:endParaRPr>
              </a:p>
              <a:p>
                <a:pPr lvl="1"/>
                <a:r>
                  <a:rPr lang="en-US" altLang="zh-CN" dirty="0">
                    <a:ea typeface="ＭＳ Ｐゴシック" charset="0"/>
                  </a:rPr>
                  <a:t>mix</a:t>
                </a:r>
                <a:r>
                  <a:rPr lang="zh-CN" altLang="en-US" dirty="0">
                    <a:ea typeface="ＭＳ Ｐゴシック" charset="0"/>
                  </a:rPr>
                  <a:t> </a:t>
                </a:r>
                <a:r>
                  <a:rPr lang="en-US" altLang="zh-CN" dirty="0">
                    <a:ea typeface="ＭＳ Ｐゴシック" charset="0"/>
                  </a:rPr>
                  <a:t>of</a:t>
                </a:r>
                <a:r>
                  <a:rPr lang="zh-CN" altLang="en-US" dirty="0">
                    <a:ea typeface="ＭＳ Ｐゴシック" charset="0"/>
                  </a:rPr>
                  <a:t> </a:t>
                </a:r>
                <a:r>
                  <a:rPr lang="en-US" altLang="zh-CN" dirty="0">
                    <a:ea typeface="ＭＳ Ｐゴシック" charset="0"/>
                  </a:rPr>
                  <a:t>unigram,</a:t>
                </a:r>
                <a:r>
                  <a:rPr lang="zh-CN" altLang="en-US" dirty="0">
                    <a:ea typeface="ＭＳ Ｐゴシック" charset="0"/>
                  </a:rPr>
                  <a:t> </a:t>
                </a:r>
                <a:r>
                  <a:rPr lang="en-US" altLang="zh-CN" dirty="0">
                    <a:ea typeface="ＭＳ Ｐゴシック" charset="0"/>
                  </a:rPr>
                  <a:t>bigram,</a:t>
                </a:r>
                <a:r>
                  <a:rPr lang="zh-CN" altLang="en-US" dirty="0">
                    <a:ea typeface="ＭＳ Ｐゴシック" charset="0"/>
                  </a:rPr>
                  <a:t> </a:t>
                </a:r>
                <a:r>
                  <a:rPr lang="en-US" altLang="zh-CN" dirty="0">
                    <a:ea typeface="ＭＳ Ｐゴシック" charset="0"/>
                  </a:rPr>
                  <a:t>trigram</a:t>
                </a:r>
                <a:r>
                  <a:rPr lang="zh-CN" altLang="en-US" dirty="0">
                    <a:ea typeface="ＭＳ Ｐゴシック" charset="0"/>
                  </a:rPr>
                  <a:t> </a:t>
                </a:r>
                <a:r>
                  <a:rPr lang="en-US" altLang="zh-CN" dirty="0">
                    <a:ea typeface="ＭＳ Ｐゴシック" charset="0"/>
                  </a:rPr>
                  <a:t>(linear</a:t>
                </a:r>
                <a:r>
                  <a:rPr lang="zh-CN" altLang="en-US" dirty="0">
                    <a:ea typeface="ＭＳ Ｐゴシック" charset="0"/>
                  </a:rPr>
                  <a:t> </a:t>
                </a:r>
                <a:r>
                  <a:rPr lang="en-US" altLang="zh-CN" dirty="0">
                    <a:ea typeface="ＭＳ Ｐゴシック" charset="0"/>
                  </a:rPr>
                  <a:t>combination)</a:t>
                </a:r>
                <a:endParaRPr lang="en-US" dirty="0">
                  <a:ea typeface="ＭＳ Ｐゴシック" charset="0"/>
                </a:endParaRPr>
              </a:p>
              <a:p>
                <a:pPr lvl="4"/>
                <a:r>
                  <a:rPr lang="en-CN" dirty="0"/>
                  <a:t>							</a:t>
                </a:r>
              </a:p>
              <a:p>
                <a:pPr lvl="4"/>
                <a:endParaRPr lang="en-CN" altLang="zh-CN" sz="2800" dirty="0"/>
              </a:p>
              <a:p>
                <a:pPr lvl="4"/>
                <a:endParaRPr lang="en-CN" altLang="zh-CN" sz="2800" dirty="0"/>
              </a:p>
              <a:p>
                <a:pPr lvl="4"/>
                <a:r>
                  <a:rPr lang="en-CN" altLang="zh-CN" sz="2800" dirty="0"/>
                  <a:t>				</a:t>
                </a:r>
              </a:p>
              <a:p>
                <a:pPr lvl="4"/>
                <a:r>
                  <a:rPr lang="en-CN" altLang="zh-CN" sz="2800" dirty="0"/>
                  <a:t>						</a:t>
                </a:r>
                <a:r>
                  <a:rPr lang="en-US" altLang="zh-CN" sz="2800" dirty="0"/>
                  <a:t>with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pHide m:val="on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𝜆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=1</m:t>
                        </m:r>
                      </m:e>
                    </m:nary>
                  </m:oMath>
                </a14:m>
                <a:endParaRPr lang="en-CN" dirty="0"/>
              </a:p>
              <a:p>
                <a:pPr lvl="4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6FD4B9-1289-2A42-BFB6-C5ADB4DB1F8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21" y="1108434"/>
                <a:ext cx="10508283" cy="3808124"/>
              </a:xfrm>
              <a:blipFill>
                <a:blip r:embed="rId2"/>
                <a:stretch>
                  <a:fillRect l="-966" t="-2326" b="-1893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C8F6507-3327-C641-98D5-6EBBD0C1B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DDEA1-7180-1A40-95EC-B88D39805B9B}"/>
                  </a:ext>
                </a:extLst>
              </p:cNvPr>
              <p:cNvSpPr txBox="1"/>
              <p:nvPr/>
            </p:nvSpPr>
            <p:spPr>
              <a:xfrm>
                <a:off x="2014329" y="2704334"/>
                <a:ext cx="6518900" cy="18733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</m:acc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8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800" i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0" dirty="0"/>
                  <a:t>				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800" i="1" dirty="0"/>
              </a:p>
              <a:p>
                <a:pPr>
                  <a:lnSpc>
                    <a:spcPct val="150000"/>
                  </a:lnSpc>
                </a:pPr>
                <a:r>
                  <a:rPr lang="en-US" altLang="zh-CN" sz="2800" b="0" dirty="0"/>
                  <a:t>				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4CDDEA1-7180-1A40-95EC-B88D39805B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4329" y="2704334"/>
                <a:ext cx="6518900" cy="1873398"/>
              </a:xfrm>
              <a:prstGeom prst="rect">
                <a:avLst/>
              </a:prstGeom>
              <a:blipFill>
                <a:blip r:embed="rId3"/>
                <a:stretch>
                  <a:fillRect b="-33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A103A2-16BD-E945-9ADE-C14E7DFA9B1B}"/>
                  </a:ext>
                </a:extLst>
              </p:cNvPr>
              <p:cNvSpPr txBox="1"/>
              <p:nvPr/>
            </p:nvSpPr>
            <p:spPr>
              <a:xfrm>
                <a:off x="479425" y="5441249"/>
                <a:ext cx="4105827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dirty="0">
                    <a:solidFill>
                      <a:srgbClr val="FF0000"/>
                    </a:solidFill>
                  </a:rPr>
                  <a:t>How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to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set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these</a:t>
                </a:r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𝝀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sz="2800" b="1" dirty="0">
                    <a:solidFill>
                      <a:srgbClr val="FF0000"/>
                    </a:solidFill>
                  </a:rPr>
                  <a:t>?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2A103A2-16BD-E945-9ADE-C14E7DFA9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5441249"/>
                <a:ext cx="4105827" cy="523220"/>
              </a:xfrm>
              <a:prstGeom prst="rect">
                <a:avLst/>
              </a:prstGeom>
              <a:blipFill>
                <a:blip r:embed="rId4"/>
                <a:stretch>
                  <a:fillRect l="-3086" t="-14286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3224512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6BD694-C429-1640-9F8D-C04A3DB5E6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Interpolation</a:t>
            </a:r>
            <a:r>
              <a:rPr lang="zh-CN" altLang="en-US" dirty="0"/>
              <a:t> </a:t>
            </a:r>
            <a:r>
              <a:rPr lang="en-US" altLang="zh-CN" dirty="0"/>
              <a:t>Smoothing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04BDAF-5A82-DE40-B616-30184D24E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CC2F426-21C8-D540-8C92-6E39D11424DD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479425" y="1259357"/>
                <a:ext cx="10323126" cy="5227897"/>
              </a:xfrm>
              <a:prstGeom prst="rect">
                <a:avLst/>
              </a:prstGeom>
            </p:spPr>
            <p:txBody>
              <a:bodyPr/>
              <a:lstStyle>
                <a:lvl1pPr marL="228594" indent="-228594" algn="l" rtl="0" eaLnBrk="0" fontAlgn="base" hangingPunct="0">
                  <a:lnSpc>
                    <a:spcPct val="90000"/>
                  </a:lnSpc>
                  <a:spcBef>
                    <a:spcPts val="1000"/>
                  </a:spcBef>
                  <a:spcAft>
                    <a:spcPct val="0"/>
                  </a:spcAft>
                  <a:buFont typeface="Arial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1pPr>
                <a:lvl2pPr marL="685783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2pPr>
                <a:lvl3pPr marL="1142971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3pPr>
                <a:lvl4pPr marL="1600160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4pPr>
                <a:lvl5pPr marL="2057349" indent="-228594" algn="l" rtl="0" eaLnBrk="0" fontAlgn="base" hangingPunct="0">
                  <a:lnSpc>
                    <a:spcPct val="90000"/>
                  </a:lnSpc>
                  <a:spcBef>
                    <a:spcPts val="500"/>
                  </a:spcBef>
                  <a:spcAft>
                    <a:spcPct val="0"/>
                  </a:spcAft>
                  <a:buFont typeface="Arial" charset="0"/>
                  <a:buChar char="•"/>
                  <a:defRPr kern="1200">
                    <a:solidFill>
                      <a:schemeClr val="tx1"/>
                    </a:solidFill>
                    <a:latin typeface="+mn-lt"/>
                    <a:ea typeface="SimSun" panose="02010600030101010101" pitchFamily="2" charset="-122"/>
                    <a:cs typeface="+mn-cs"/>
                  </a:defRPr>
                </a:lvl5pPr>
                <a:lvl6pPr marL="2514537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726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914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103" indent="-228594" algn="l" defTabSz="914377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eaLnBrk="1" hangingPunct="1"/>
                <a:r>
                  <a:rPr lang="en-US" sz="3200" dirty="0">
                    <a:latin typeface="Calibri" charset="0"/>
                  </a:rPr>
                  <a:t>Use a </a:t>
                </a:r>
                <a:r>
                  <a:rPr lang="en-US" sz="3200" b="1" dirty="0">
                    <a:latin typeface="Calibri" charset="0"/>
                  </a:rPr>
                  <a:t>held-out</a:t>
                </a:r>
                <a:r>
                  <a:rPr lang="en-US" sz="3200" dirty="0">
                    <a:latin typeface="Calibri" charset="0"/>
                  </a:rPr>
                  <a:t> corpus</a:t>
                </a:r>
                <a:r>
                  <a:rPr lang="zh-CN" altLang="en-US" sz="3200" dirty="0">
                    <a:latin typeface="Calibri" charset="0"/>
                  </a:rPr>
                  <a:t> </a:t>
                </a:r>
                <a:r>
                  <a:rPr lang="en-US" altLang="zh-CN" sz="3200" dirty="0">
                    <a:latin typeface="Calibri" charset="0"/>
                  </a:rPr>
                  <a:t>( or validation)</a:t>
                </a:r>
                <a:endParaRPr lang="en-US" sz="3200" dirty="0">
                  <a:latin typeface="Calibri" charset="0"/>
                </a:endParaRPr>
              </a:p>
              <a:p>
                <a:pPr eaLnBrk="1" hangingPunct="1"/>
                <a:endParaRPr lang="en-US" sz="3200" dirty="0">
                  <a:latin typeface="Calibri" charset="0"/>
                </a:endParaRPr>
              </a:p>
              <a:p>
                <a:pPr eaLnBrk="1" hangingPunct="1"/>
                <a:endParaRPr lang="en-US" sz="3200" dirty="0">
                  <a:latin typeface="Calibri" charset="0"/>
                </a:endParaRPr>
              </a:p>
              <a:p>
                <a:pPr eaLnBrk="1" hangingPunct="1"/>
                <a:r>
                  <a:rPr lang="en-US" sz="3200" dirty="0">
                    <a:latin typeface="Calibri" charset="0"/>
                  </a:rPr>
                  <a:t>Choose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3200" i="1" dirty="0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32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3200" dirty="0">
                    <a:latin typeface="Calibri" charset="0"/>
                  </a:rPr>
                  <a:t> to maximize the probability of held-out data:</a:t>
                </a:r>
              </a:p>
              <a:p>
                <a:pPr lvl="1" eaLnBrk="1" hangingPunct="1"/>
                <a:r>
                  <a:rPr lang="en-US" sz="2800" dirty="0">
                    <a:latin typeface="Calibri" charset="0"/>
                  </a:rPr>
                  <a:t>Fix the </a:t>
                </a: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sz="2800" dirty="0">
                    <a:latin typeface="Calibri" charset="0"/>
                  </a:rPr>
                  <a:t>-gram probabilities (on the training data)</a:t>
                </a:r>
              </a:p>
              <a:p>
                <a:pPr lvl="1"/>
                <a:r>
                  <a:rPr lang="en-US" sz="2800" dirty="0">
                    <a:latin typeface="Calibri" charset="0"/>
                  </a:rPr>
                  <a:t>Then search for</a:t>
                </a:r>
                <a:r>
                  <a:rPr lang="zh-CN" altLang="en-US" sz="2800" dirty="0">
                    <a:latin typeface="Calibri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800" dirty="0">
                    <a:latin typeface="Calibri" charset="0"/>
                  </a:rPr>
                  <a:t> that give largest probability to held-out set:</a:t>
                </a:r>
              </a:p>
              <a:p>
                <a:pPr lvl="1"/>
                <a:endParaRPr lang="en-US" sz="2800" dirty="0">
                  <a:latin typeface="Calibri" charset="0"/>
                </a:endParaRPr>
              </a:p>
              <a:p>
                <a:pPr lvl="1"/>
                <a:endParaRPr lang="en-US" sz="2800" dirty="0">
                  <a:latin typeface="Calibri" charset="0"/>
                </a:endParaRPr>
              </a:p>
              <a:p>
                <a:pPr marL="457189" lvl="1" indent="0">
                  <a:buNone/>
                </a:pPr>
                <a:endParaRPr lang="en-US" sz="2800" dirty="0">
                  <a:latin typeface="Calibri" charset="0"/>
                </a:endParaRPr>
              </a:p>
              <a:p>
                <a:pPr lvl="1"/>
                <a:r>
                  <a:rPr lang="en-US" altLang="zh-CN" sz="2800" dirty="0">
                    <a:latin typeface="Calibri" charset="0"/>
                  </a:rPr>
                  <a:t>Optimization</a:t>
                </a:r>
                <a:r>
                  <a:rPr lang="zh-CN" altLang="en-US" sz="2800" dirty="0">
                    <a:latin typeface="Calibri" charset="0"/>
                  </a:rPr>
                  <a:t> </a:t>
                </a:r>
                <a:r>
                  <a:rPr lang="en-US" altLang="zh-CN" sz="2800" dirty="0">
                    <a:latin typeface="Calibri" charset="0"/>
                  </a:rPr>
                  <a:t>problem:</a:t>
                </a:r>
                <a:endParaRPr lang="en-US" sz="2800" dirty="0">
                  <a:latin typeface="Calibri" charset="0"/>
                </a:endParaRPr>
              </a:p>
              <a:p>
                <a:pPr lvl="1" eaLnBrk="1" hangingPunct="1"/>
                <a:endParaRPr lang="en-US" sz="2800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5" name="Rectangle 3">
                <a:extLst>
                  <a:ext uri="{FF2B5EF4-FFF2-40B4-BE49-F238E27FC236}">
                    <a16:creationId xmlns:a16="http://schemas.microsoft.com/office/drawing/2014/main" id="{6CC2F426-21C8-D540-8C92-6E39D11424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9425" y="1259357"/>
                <a:ext cx="10323126" cy="5227897"/>
              </a:xfrm>
              <a:prstGeom prst="rect">
                <a:avLst/>
              </a:prstGeom>
              <a:blipFill>
                <a:blip r:embed="rId3"/>
                <a:stretch>
                  <a:fillRect l="-1351" t="-267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 Single Corner Rectangle 3">
            <a:extLst>
              <a:ext uri="{FF2B5EF4-FFF2-40B4-BE49-F238E27FC236}">
                <a16:creationId xmlns:a16="http://schemas.microsoft.com/office/drawing/2014/main" id="{68A1F5D9-DBA1-E04A-8AB7-EEF32F06920C}"/>
              </a:ext>
            </a:extLst>
          </p:cNvPr>
          <p:cNvSpPr/>
          <p:nvPr/>
        </p:nvSpPr>
        <p:spPr>
          <a:xfrm>
            <a:off x="1606836" y="1928736"/>
            <a:ext cx="4484403" cy="901148"/>
          </a:xfrm>
          <a:prstGeom prst="round1Rect">
            <a:avLst>
              <a:gd name="adj" fmla="val 0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Training Data</a:t>
            </a:r>
          </a:p>
        </p:txBody>
      </p:sp>
      <p:sp>
        <p:nvSpPr>
          <p:cNvPr id="7" name="Round Single Corner Rectangle 4">
            <a:extLst>
              <a:ext uri="{FF2B5EF4-FFF2-40B4-BE49-F238E27FC236}">
                <a16:creationId xmlns:a16="http://schemas.microsoft.com/office/drawing/2014/main" id="{AF323C6B-803F-734B-BF7E-2C60F3A22529}"/>
              </a:ext>
            </a:extLst>
          </p:cNvPr>
          <p:cNvSpPr/>
          <p:nvPr/>
        </p:nvSpPr>
        <p:spPr>
          <a:xfrm>
            <a:off x="6091239" y="1928736"/>
            <a:ext cx="1769435" cy="901148"/>
          </a:xfrm>
          <a:prstGeom prst="round1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Held-Out Data</a:t>
            </a:r>
          </a:p>
        </p:txBody>
      </p:sp>
      <p:sp>
        <p:nvSpPr>
          <p:cNvPr id="8" name="Round Single Corner Rectangle 5">
            <a:extLst>
              <a:ext uri="{FF2B5EF4-FFF2-40B4-BE49-F238E27FC236}">
                <a16:creationId xmlns:a16="http://schemas.microsoft.com/office/drawing/2014/main" id="{878DF1E2-0A58-BD49-A37C-88A76B8035FE}"/>
              </a:ext>
            </a:extLst>
          </p:cNvPr>
          <p:cNvSpPr/>
          <p:nvPr/>
        </p:nvSpPr>
        <p:spPr>
          <a:xfrm>
            <a:off x="7860674" y="1928736"/>
            <a:ext cx="1769434" cy="901148"/>
          </a:xfrm>
          <a:prstGeom prst="round1Rect">
            <a:avLst>
              <a:gd name="adj" fmla="val 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</a:rPr>
              <a:t>Test </a:t>
            </a:r>
          </a:p>
          <a:p>
            <a:pPr algn="ctr"/>
            <a:r>
              <a:rPr lang="en-US" sz="2800" dirty="0">
                <a:solidFill>
                  <a:schemeClr val="tx1"/>
                </a:solidFill>
              </a:rPr>
              <a:t>Data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2ACCAC-B180-9E4C-B6DB-3FDAFA257834}"/>
                  </a:ext>
                </a:extLst>
              </p:cNvPr>
              <p:cNvSpPr txBox="1"/>
              <p:nvPr/>
            </p:nvSpPr>
            <p:spPr>
              <a:xfrm>
                <a:off x="1066958" y="4585939"/>
                <a:ext cx="8116798" cy="90075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endChr m:val="|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⋯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solidFill>
                                        <a:srgbClr val="FF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b>
                              </m:sSub>
                            </m:e>
                          </m:d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 </m:t>
                          </m:r>
                        </m:e>
                      </m:func>
                    </m:oMath>
                  </m:oMathPara>
                </a14:m>
                <a:endParaRPr lang="en-US" altLang="zh-CN" sz="2800" b="0" dirty="0"/>
              </a:p>
              <a:p>
                <a:r>
                  <a:rPr lang="en-US" altLang="zh-CN" sz="2800" b="0" dirty="0"/>
                  <a:t>			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func>
                          <m:funcPr>
                            <m:ctrlP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𝜆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sub>
                            </m:sSub>
                            <m:d>
                              <m:dPr>
                                <m:endChr m:val="|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e>
                        </m:func>
                      </m:e>
                    </m:nary>
                  </m:oMath>
                </a14:m>
                <a:endParaRPr lang="en-C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BB2ACCAC-B180-9E4C-B6DB-3FDAFA25783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958" y="4585939"/>
                <a:ext cx="8116798" cy="900759"/>
              </a:xfrm>
              <a:prstGeom prst="rect">
                <a:avLst/>
              </a:prstGeom>
              <a:blipFill>
                <a:blip r:embed="rId4"/>
                <a:stretch>
                  <a:fillRect t="-30137" b="-1123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06FE34-0F1E-A145-B664-D50012B9F043}"/>
                  </a:ext>
                </a:extLst>
              </p:cNvPr>
              <p:cNvSpPr txBox="1"/>
              <p:nvPr/>
            </p:nvSpPr>
            <p:spPr>
              <a:xfrm>
                <a:off x="4477265" y="5669022"/>
                <a:ext cx="3227948" cy="7091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zh-CN" altLang="en-US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max</m:t>
                              </m:r>
                            </m:e>
                            <m:lim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lim>
                          </m:limLow>
                        </m:fName>
                        <m:e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28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e>
                          </m:d>
                        </m:e>
                      </m:func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1206FE34-0F1E-A145-B664-D50012B9F0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77265" y="5669022"/>
                <a:ext cx="3227948" cy="709105"/>
              </a:xfrm>
              <a:prstGeom prst="rect">
                <a:avLst/>
              </a:prstGeom>
              <a:blipFill>
                <a:blip r:embed="rId5"/>
                <a:stretch>
                  <a:fillRect b="-175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0056840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104A-BB42-B14E-8505-8C0C4D09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US" altLang="zh-CN" dirty="0"/>
              <a:t>Interpolation</a:t>
            </a:r>
            <a:r>
              <a:rPr lang="zh-CN" altLang="en-US" dirty="0"/>
              <a:t> </a:t>
            </a:r>
            <a:r>
              <a:rPr lang="en-US" altLang="zh-CN" dirty="0"/>
              <a:t>Smoothing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C3651-B17F-3F4F-B803-D1249AF44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6" y="1108433"/>
                <a:ext cx="8016874" cy="5508233"/>
              </a:xfrm>
            </p:spPr>
            <p:txBody>
              <a:bodyPr/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1" dirty="0"/>
                  <a:t>An</a:t>
                </a: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example:</a:t>
                </a:r>
                <a:r>
                  <a:rPr lang="zh-CN" altLang="en-US" sz="2800" b="1" dirty="0"/>
                  <a:t> </a:t>
                </a:r>
                <a:r>
                  <a:rPr lang="en-US" altLang="zh-CN" sz="2800" b="1" dirty="0"/>
                  <a:t>Jelinek-Mercer Smoothing</a:t>
                </a:r>
              </a:p>
              <a:p>
                <a:pPr lvl="1"/>
                <a:r>
                  <a:rPr lang="en-US" altLang="zh-CN" dirty="0"/>
                  <a:t>A simple method for combining the information from lower-order n-gram in estimating higher-order probabilities is linear interpolation </a:t>
                </a: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(Mercer, 1980)</a:t>
                </a:r>
                <a:r>
                  <a:rPr lang="en-US" altLang="zh-CN" dirty="0"/>
                  <a:t>. The equation of linear interpolation is given below:</a:t>
                </a:r>
                <a:endParaRPr lang="zh-CN" altLang="en-US" dirty="0"/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b="0" i="0" smtClean="0">
                              <a:latin typeface="Cambria Math" panose="02040503050406030204" pitchFamily="18" charset="0"/>
                            </a:rPr>
                            <m:t>int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𝜆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𝜆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C3651-B17F-3F4F-B803-D1249AF44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6" y="1108433"/>
                <a:ext cx="8016874" cy="5508233"/>
              </a:xfrm>
              <a:blipFill>
                <a:blip r:embed="rId2"/>
                <a:stretch>
                  <a:fillRect l="-1266" r="-14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F7413-57AD-FA46-8871-5CAA84DE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3119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06DB85-DB5A-2047-8919-95702A46C7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Good-Turing Frequency Estimation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547E04-9AC5-0D45-94EE-7ED21124D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1021" y="1108433"/>
            <a:ext cx="8467449" cy="5508233"/>
          </a:xfrm>
        </p:spPr>
        <p:txBody>
          <a:bodyPr/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dirty="0">
                <a:ea typeface="ＭＳ Ｐゴシック" charset="0"/>
                <a:cs typeface="Calibri"/>
              </a:rPr>
              <a:t>Consider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the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following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toy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problem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>
                <a:ea typeface="ＭＳ Ｐゴシック" charset="0"/>
                <a:cs typeface="Calibri"/>
              </a:rPr>
              <a:t>You are picking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balls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from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a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box,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which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has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many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different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colored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balls.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You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have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picked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altLang="zh-CN" sz="2400" dirty="0">
                <a:ea typeface="ＭＳ Ｐゴシック" charset="0"/>
                <a:cs typeface="Calibri"/>
              </a:rPr>
              <a:t>10</a:t>
            </a:r>
            <a:r>
              <a:rPr lang="zh-CN" altLang="en-US" sz="2400" dirty="0">
                <a:ea typeface="ＭＳ Ｐゴシック" charset="0"/>
                <a:cs typeface="Calibri"/>
              </a:rPr>
              <a:t> </a:t>
            </a:r>
            <a:r>
              <a:rPr lang="en-US" altLang="zh-CN" sz="2400" dirty="0">
                <a:ea typeface="ＭＳ Ｐゴシック" charset="0"/>
                <a:cs typeface="Calibri"/>
              </a:rPr>
              <a:t>red balls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altLang="zh-CN" sz="2400" dirty="0">
                <a:ea typeface="ＭＳ Ｐゴシック" charset="0"/>
                <a:cs typeface="Calibri"/>
              </a:rPr>
              <a:t>3 blue</a:t>
            </a:r>
            <a:r>
              <a:rPr lang="zh-CN" altLang="en-US" sz="2400" dirty="0">
                <a:ea typeface="ＭＳ Ｐゴシック" charset="0"/>
                <a:cs typeface="Calibri"/>
              </a:rPr>
              <a:t> </a:t>
            </a:r>
            <a:r>
              <a:rPr lang="en-US" altLang="zh-CN" sz="2400" dirty="0">
                <a:ea typeface="ＭＳ Ｐゴシック" charset="0"/>
                <a:cs typeface="Calibri"/>
              </a:rPr>
              <a:t>balls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altLang="zh-CN" sz="2400" dirty="0">
                <a:ea typeface="ＭＳ Ｐゴシック" charset="0"/>
                <a:cs typeface="Calibri"/>
              </a:rPr>
              <a:t>2 white</a:t>
            </a:r>
            <a:r>
              <a:rPr lang="zh-CN" altLang="en-US" sz="2400" dirty="0">
                <a:ea typeface="ＭＳ Ｐゴシック" charset="0"/>
                <a:cs typeface="Calibri"/>
              </a:rPr>
              <a:t> </a:t>
            </a:r>
            <a:r>
              <a:rPr lang="en-US" altLang="zh-CN" sz="2400" dirty="0">
                <a:ea typeface="ＭＳ Ｐゴシック" charset="0"/>
                <a:cs typeface="Calibri"/>
              </a:rPr>
              <a:t>balls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altLang="zh-CN" sz="2400" dirty="0">
                <a:ea typeface="ＭＳ Ｐゴシック" charset="0"/>
                <a:cs typeface="Calibri"/>
              </a:rPr>
              <a:t>1 yellow</a:t>
            </a:r>
            <a:r>
              <a:rPr lang="zh-CN" altLang="en-US" sz="2400" dirty="0">
                <a:ea typeface="ＭＳ Ｐゴシック" charset="0"/>
                <a:cs typeface="Calibri"/>
              </a:rPr>
              <a:t> </a:t>
            </a:r>
            <a:r>
              <a:rPr lang="en-US" altLang="zh-CN" sz="2400" dirty="0">
                <a:ea typeface="ＭＳ Ｐゴシック" charset="0"/>
                <a:cs typeface="Calibri"/>
              </a:rPr>
              <a:t>ball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altLang="zh-CN" sz="2400" dirty="0">
                <a:ea typeface="ＭＳ Ｐゴシック" charset="0"/>
                <a:cs typeface="Calibri"/>
              </a:rPr>
              <a:t>1 black</a:t>
            </a:r>
            <a:r>
              <a:rPr lang="zh-CN" altLang="en-US" sz="2400" dirty="0">
                <a:ea typeface="ＭＳ Ｐゴシック" charset="0"/>
                <a:cs typeface="Calibri"/>
              </a:rPr>
              <a:t> </a:t>
            </a:r>
            <a:r>
              <a:rPr lang="en-US" altLang="zh-CN" sz="2400" dirty="0">
                <a:ea typeface="ＭＳ Ｐゴシック" charset="0"/>
                <a:cs typeface="Calibri"/>
              </a:rPr>
              <a:t>ball</a:t>
            </a:r>
          </a:p>
          <a:p>
            <a:pPr lvl="2">
              <a:spcBef>
                <a:spcPts val="600"/>
              </a:spcBef>
              <a:spcAft>
                <a:spcPts val="0"/>
              </a:spcAft>
            </a:pPr>
            <a:r>
              <a:rPr lang="en-US" altLang="zh-CN" sz="2400" dirty="0">
                <a:ea typeface="ＭＳ Ｐゴシック" charset="0"/>
                <a:cs typeface="Calibri"/>
              </a:rPr>
              <a:t>1 green</a:t>
            </a:r>
            <a:r>
              <a:rPr lang="zh-CN" altLang="en-US" sz="2400" dirty="0">
                <a:ea typeface="ＭＳ Ｐゴシック" charset="0"/>
                <a:cs typeface="Calibri"/>
              </a:rPr>
              <a:t> </a:t>
            </a:r>
            <a:r>
              <a:rPr lang="en-US" altLang="zh-CN" sz="2400" dirty="0">
                <a:ea typeface="ＭＳ Ｐゴシック" charset="0"/>
                <a:cs typeface="Calibri"/>
              </a:rPr>
              <a:t>ball</a:t>
            </a:r>
            <a:r>
              <a:rPr lang="en-US" altLang="zh-CN" sz="2400" dirty="0">
                <a:solidFill>
                  <a:srgbClr val="FF0000"/>
                </a:solidFill>
                <a:ea typeface="ＭＳ Ｐゴシック" charset="0"/>
                <a:cs typeface="Calibri"/>
              </a:rPr>
              <a:t>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altLang="zh-CN" dirty="0">
                <a:ea typeface="ＭＳ Ｐゴシック" charset="0"/>
                <a:cs typeface="Calibri"/>
              </a:rPr>
              <a:t>How likely is it that next ball</a:t>
            </a:r>
            <a:r>
              <a:rPr lang="zh-CN" altLang="en-US" dirty="0"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ea typeface="ＭＳ Ｐゴシック" charset="0"/>
                <a:cs typeface="Calibri"/>
              </a:rPr>
              <a:t>picked is pink?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A9A73E-B829-474B-B192-AFD39590C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595564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2F71F-4094-5841-9877-0AEB3BE54A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altLang="zh-CN" dirty="0"/>
              <a:t>Good-Turing Frequency Estimation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293817-1BA2-1546-90CA-A9B9E7106F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4" y="1108433"/>
            <a:ext cx="8056633" cy="5508233"/>
          </a:xfrm>
        </p:spPr>
        <p:txBody>
          <a:bodyPr>
            <a:normAutofit/>
          </a:bodyPr>
          <a:lstStyle/>
          <a:p>
            <a:r>
              <a:rPr lang="en-US" dirty="0"/>
              <a:t>Good–Turing frequency estimation is</a:t>
            </a:r>
            <a:r>
              <a:rPr lang="zh-CN" altLang="en-US" dirty="0"/>
              <a:t> </a:t>
            </a:r>
            <a:r>
              <a:rPr lang="en-US" dirty="0"/>
              <a:t>a</a:t>
            </a:r>
            <a:r>
              <a:rPr lang="zh-CN" altLang="en-US" dirty="0"/>
              <a:t> </a:t>
            </a:r>
            <a:r>
              <a:rPr lang="en-US" dirty="0"/>
              <a:t>statistical</a:t>
            </a:r>
            <a:r>
              <a:rPr lang="zh-CN" altLang="en-US" dirty="0"/>
              <a:t> </a:t>
            </a:r>
            <a:r>
              <a:rPr lang="en-US" dirty="0"/>
              <a:t>technique for estimating</a:t>
            </a:r>
            <a:r>
              <a:rPr lang="zh-CN" altLang="en-US" dirty="0"/>
              <a:t> </a:t>
            </a:r>
            <a:r>
              <a:rPr lang="en-US" dirty="0"/>
              <a:t>the probability of</a:t>
            </a:r>
            <a:r>
              <a:rPr lang="zh-CN" altLang="en-US" dirty="0"/>
              <a:t> </a:t>
            </a:r>
            <a:r>
              <a:rPr lang="en-US" dirty="0"/>
              <a:t>encountering an object of a hitherto unseen species, given a set of past observations of</a:t>
            </a:r>
            <a:r>
              <a:rPr lang="zh-CN" altLang="en-US" dirty="0"/>
              <a:t> </a:t>
            </a:r>
            <a:r>
              <a:rPr lang="en-US" dirty="0"/>
              <a:t>objects</a:t>
            </a:r>
            <a:r>
              <a:rPr lang="zh-CN" altLang="en-US" dirty="0"/>
              <a:t> </a:t>
            </a:r>
            <a:r>
              <a:rPr lang="en-US" dirty="0"/>
              <a:t>from different species.</a:t>
            </a:r>
          </a:p>
          <a:p>
            <a:r>
              <a:rPr lang="en-US" dirty="0"/>
              <a:t>Good</a:t>
            </a:r>
            <a:r>
              <a:rPr lang="en-US" altLang="zh-CN" dirty="0"/>
              <a:t>-</a:t>
            </a:r>
            <a:r>
              <a:rPr lang="en-US" dirty="0"/>
              <a:t>Turing frequency estimation was developed</a:t>
            </a:r>
            <a:r>
              <a:rPr lang="zh-CN" altLang="en-US" dirty="0"/>
              <a:t> </a:t>
            </a:r>
            <a:r>
              <a:rPr lang="en-US" dirty="0"/>
              <a:t>by Alan Turing and his assistant I. J. Good as part of their methods used at</a:t>
            </a:r>
            <a:r>
              <a:rPr lang="zh-CN" altLang="en-US" dirty="0"/>
              <a:t> </a:t>
            </a:r>
            <a:r>
              <a:rPr lang="en-US" dirty="0"/>
              <a:t>Bletchley</a:t>
            </a:r>
            <a:r>
              <a:rPr lang="zh-CN" altLang="en-US" dirty="0"/>
              <a:t> </a:t>
            </a:r>
            <a:r>
              <a:rPr lang="en-US" dirty="0"/>
              <a:t>Park for</a:t>
            </a:r>
            <a:r>
              <a:rPr lang="zh-CN" altLang="en-US" dirty="0"/>
              <a:t> </a:t>
            </a:r>
            <a:r>
              <a:rPr lang="en-US" dirty="0"/>
              <a:t>cracking</a:t>
            </a:r>
            <a:r>
              <a:rPr lang="zh-CN" altLang="en-US" dirty="0"/>
              <a:t> </a:t>
            </a:r>
            <a:r>
              <a:rPr lang="en-US" dirty="0"/>
              <a:t>German</a:t>
            </a:r>
            <a:r>
              <a:rPr lang="zh-CN" altLang="en-US" dirty="0"/>
              <a:t> </a:t>
            </a:r>
            <a:r>
              <a:rPr lang="en-US" dirty="0"/>
              <a:t>ciphers</a:t>
            </a:r>
            <a:r>
              <a:rPr lang="zh-CN" altLang="en-US" dirty="0"/>
              <a:t> </a:t>
            </a:r>
            <a:r>
              <a:rPr lang="en-US" dirty="0"/>
              <a:t>for the Enigma machine during World War II. 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ABC05F-E410-3249-A311-E5CDD5B6B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46</a:t>
            </a:fld>
            <a:endParaRPr lang="zh-CN" altLang="en-US" dirty="0"/>
          </a:p>
        </p:txBody>
      </p:sp>
      <p:pic>
        <p:nvPicPr>
          <p:cNvPr id="2050" name="Picture 2" descr="I. J. Good - Wikipedia">
            <a:extLst>
              <a:ext uri="{FF2B5EF4-FFF2-40B4-BE49-F238E27FC236}">
                <a16:creationId xmlns:a16="http://schemas.microsoft.com/office/drawing/2014/main" id="{783BB907-4D38-8043-8A40-90A6F847D4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157" y="1104899"/>
            <a:ext cx="3008243" cy="3822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EF59F8-65C8-F749-959C-8620B979CB2F}"/>
              </a:ext>
            </a:extLst>
          </p:cNvPr>
          <p:cNvSpPr txBox="1"/>
          <p:nvPr/>
        </p:nvSpPr>
        <p:spPr>
          <a:xfrm>
            <a:off x="8574157" y="4932429"/>
            <a:ext cx="313910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b="1" i="0" dirty="0">
                <a:solidFill>
                  <a:srgbClr val="202122"/>
                </a:solidFill>
                <a:effectLst/>
              </a:rPr>
              <a:t>Irving John Good</a:t>
            </a:r>
            <a:r>
              <a:rPr lang="en-US" b="0" i="0" dirty="0">
                <a:solidFill>
                  <a:srgbClr val="202122"/>
                </a:solidFill>
                <a:effectLst/>
              </a:rPr>
              <a:t> </a:t>
            </a:r>
          </a:p>
          <a:p>
            <a:pPr algn="ctr"/>
            <a:r>
              <a:rPr lang="en-US" b="0" i="0" dirty="0">
                <a:solidFill>
                  <a:srgbClr val="202122"/>
                </a:solidFill>
                <a:effectLst/>
              </a:rPr>
              <a:t>(9 Dec</a:t>
            </a:r>
            <a:r>
              <a:rPr lang="en-US" altLang="zh-CN" b="0" i="0" dirty="0">
                <a:solidFill>
                  <a:srgbClr val="202122"/>
                </a:solidFill>
                <a:effectLst/>
              </a:rPr>
              <a:t>.</a:t>
            </a:r>
            <a:r>
              <a:rPr lang="en-US" b="0" i="0" dirty="0">
                <a:solidFill>
                  <a:srgbClr val="202122"/>
                </a:solidFill>
                <a:effectLst/>
              </a:rPr>
              <a:t> 1916 – 5 April 2009)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18461409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3148DB-CD56-B147-B935-BF5A748A7F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dirty="0"/>
              <a:t>Good-Turing</a:t>
            </a:r>
            <a:r>
              <a:rPr lang="zh-CN" altLang="en-US" dirty="0"/>
              <a:t> </a:t>
            </a:r>
            <a:r>
              <a:rPr lang="en-US" altLang="zh-CN" b="1" dirty="0"/>
              <a:t>Frequency of frequency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29B5C-2EAC-B945-AAA3-30B2B479740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11064875" cy="2212617"/>
              </a:xfrm>
            </p:spPr>
            <p:txBody>
              <a:bodyPr>
                <a:normAutofit fontScale="92500" lnSpcReduction="10000"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𝑁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𝑐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𝐹𝑟𝑒𝑞𝑢𝑒𝑛𝑐𝑦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𝑜𝑓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𝑓𝑟𝑒𝑞𝑢𝑒𝑛𝑐𝑦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number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words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frequencies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</a:t>
                </a:r>
                <a:endParaRPr lang="en-US" dirty="0"/>
              </a:p>
              <a:p>
                <a:r>
                  <a:rPr lang="en-US" dirty="0"/>
                  <a:t>The count of things we’ve seen c times</a:t>
                </a:r>
              </a:p>
              <a:p>
                <a:r>
                  <a:rPr lang="en-US" dirty="0"/>
                  <a:t>Example: </a:t>
                </a:r>
                <a:r>
                  <a:rPr lang="en-US" dirty="0">
                    <a:solidFill>
                      <a:srgbClr val="FF0000"/>
                    </a:solidFill>
                  </a:rPr>
                  <a:t>Sam I am I am Sam I do not eat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8029B5C-2EAC-B945-AAA3-30B2B479740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11064875" cy="2212617"/>
              </a:xfrm>
              <a:blipFill>
                <a:blip r:embed="rId3"/>
                <a:stretch>
                  <a:fillRect l="-802" t="-5143" r="-8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9C71F4-46B4-6C47-8CB7-94953B58D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47</a:t>
            </a:fld>
            <a:endParaRPr lang="zh-CN" altLang="en-US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516189F-159D-E245-8E64-81C924FF12B9}"/>
              </a:ext>
            </a:extLst>
          </p:cNvPr>
          <p:cNvGraphicFramePr>
            <a:graphicFrameLocks noGrp="1"/>
          </p:cNvGraphicFramePr>
          <p:nvPr/>
        </p:nvGraphicFramePr>
        <p:xfrm>
          <a:off x="2135367" y="3474402"/>
          <a:ext cx="370432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5216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521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Unigram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Count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Sam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am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not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eat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93E4C-BD64-CF4B-9FD0-67A0F85F5226}"/>
                  </a:ext>
                </a:extLst>
              </p:cNvPr>
              <p:cNvSpPr txBox="1"/>
              <p:nvPr/>
            </p:nvSpPr>
            <p:spPr>
              <a:xfrm>
                <a:off x="7377923" y="3803501"/>
                <a:ext cx="132363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charset="0"/>
                            </a:rPr>
                            <m:t>1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=3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E993E4C-BD64-CF4B-9FD0-67A0F85F5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23" y="3803501"/>
                <a:ext cx="1323632" cy="492443"/>
              </a:xfrm>
              <a:prstGeom prst="rect">
                <a:avLst/>
              </a:prstGeom>
              <a:blipFill>
                <a:blip r:embed="rId4"/>
                <a:stretch>
                  <a:fillRect l="-4762" r="-6667" b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B61964-517F-B84B-BE91-6A7DBA6DD05E}"/>
                  </a:ext>
                </a:extLst>
              </p:cNvPr>
              <p:cNvSpPr txBox="1"/>
              <p:nvPr/>
            </p:nvSpPr>
            <p:spPr>
              <a:xfrm>
                <a:off x="7368433" y="4608998"/>
                <a:ext cx="13331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</a:rPr>
                            <m:t>2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charset="0"/>
                        </a:rPr>
                        <m:t>2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9B61964-517F-B84B-BE91-6A7DBA6DD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68433" y="4608998"/>
                <a:ext cx="1333122" cy="492443"/>
              </a:xfrm>
              <a:prstGeom prst="rect">
                <a:avLst/>
              </a:prstGeom>
              <a:blipFill>
                <a:blip r:embed="rId5"/>
                <a:stretch>
                  <a:fillRect l="-5714" r="-6667" b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8D9B8F-D854-A64C-BF06-ED7B1AC7160A}"/>
                  </a:ext>
                </a:extLst>
              </p:cNvPr>
              <p:cNvSpPr txBox="1"/>
              <p:nvPr/>
            </p:nvSpPr>
            <p:spPr>
              <a:xfrm>
                <a:off x="7377923" y="5517980"/>
                <a:ext cx="1333122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charset="0"/>
                            </a:rPr>
                            <m:t>𝑁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charset="0"/>
                            </a:rPr>
                            <m:t>3</m:t>
                          </m:r>
                        </m:sub>
                      </m:sSub>
                      <m:r>
                        <a:rPr lang="en-US" sz="3200" b="0" i="1" smtClean="0">
                          <a:latin typeface="Cambria Math" charset="0"/>
                        </a:rPr>
                        <m:t>=</m:t>
                      </m:r>
                      <m:r>
                        <a:rPr lang="en-US" altLang="zh-CN" sz="3200" b="0" i="1" smtClean="0">
                          <a:latin typeface="Cambria Math" charset="0"/>
                        </a:rPr>
                        <m:t>1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498D9B8F-D854-A64C-BF06-ED7B1AC716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77923" y="5517980"/>
                <a:ext cx="1333122" cy="492443"/>
              </a:xfrm>
              <a:prstGeom prst="rect">
                <a:avLst/>
              </a:prstGeom>
              <a:blipFill>
                <a:blip r:embed="rId6"/>
                <a:stretch>
                  <a:fillRect l="-4717" r="-6604" b="-1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7778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FF59A-FB0A-FD42-8A28-892559AD98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Good-Turing smoothing: intuition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CA5DB-5ACD-E14D-A55D-429B24FD165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11350627" cy="5749567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b="1" dirty="0">
                    <a:solidFill>
                      <a:srgbClr val="FF0000"/>
                    </a:solidFill>
                  </a:rPr>
                  <a:t>U</a:t>
                </a:r>
                <a:r>
                  <a:rPr lang="en-US" altLang="zh-CN" sz="2800" b="1" dirty="0">
                    <a:solidFill>
                      <a:srgbClr val="FF0000"/>
                    </a:solidFill>
                  </a:rPr>
                  <a:t>se the count of things we have seen once to estimate the count of things we have never seen.</a:t>
                </a:r>
                <a:endParaRPr lang="zh-CN" altLang="en-US" sz="2800" b="1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ea typeface="ＭＳ Ｐゴシック" charset="0"/>
                    <a:cs typeface="Calibri"/>
                  </a:rPr>
                  <a:t>You are fishing and caught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ea typeface="ＭＳ Ｐゴシック" charset="0"/>
                    <a:cs typeface="Calibri"/>
                  </a:rPr>
                  <a:t>10 carp 3 perch 2 whitefish </a:t>
                </a:r>
                <a:r>
                  <a:rPr lang="en-US" altLang="zh-CN" b="1" dirty="0">
                    <a:solidFill>
                      <a:srgbClr val="FF0000"/>
                    </a:solidFill>
                    <a:ea typeface="ＭＳ Ｐゴシック" charset="0"/>
                    <a:cs typeface="Calibri"/>
                  </a:rPr>
                  <a:t>1 trout 1 salmon 1 eel</a:t>
                </a:r>
                <a:r>
                  <a:rPr lang="en-US" altLang="zh-CN" dirty="0">
                    <a:solidFill>
                      <a:srgbClr val="FF0000"/>
                    </a:solidFill>
                    <a:ea typeface="ＭＳ Ｐゴシック" charset="0"/>
                    <a:cs typeface="Calibri"/>
                  </a:rPr>
                  <a:t> </a:t>
                </a:r>
                <a:r>
                  <a:rPr lang="en-US" altLang="zh-CN" dirty="0">
                    <a:ea typeface="ＭＳ Ｐゴシック" charset="0"/>
                    <a:cs typeface="Calibri"/>
                  </a:rPr>
                  <a:t>= 18 fish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ea typeface="ＭＳ Ｐゴシック" charset="0"/>
                    <a:cs typeface="Calibri"/>
                  </a:rPr>
                  <a:t>How likely is it that next species is salmon?</a:t>
                </a:r>
                <a:r>
                  <a:rPr lang="zh-CN" altLang="en-US" dirty="0">
                    <a:ea typeface="ＭＳ Ｐゴシック" charset="0"/>
                    <a:cs typeface="Calibri"/>
                  </a:rPr>
                  <a:t> </a:t>
                </a:r>
                <a:r>
                  <a:rPr lang="en-US" altLang="zh-CN" dirty="0">
                    <a:ea typeface="ＭＳ Ｐゴシック" charset="0"/>
                    <a:cs typeface="Calibri"/>
                  </a:rPr>
                  <a:t>Maybe</a:t>
                </a:r>
                <a:r>
                  <a:rPr lang="zh-CN" altLang="en-US" dirty="0">
                    <a:ea typeface="ＭＳ Ｐゴシック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1/18</m:t>
                    </m:r>
                  </m:oMath>
                </a14:m>
                <a:endParaRPr lang="en-US" altLang="zh-CN" dirty="0">
                  <a:ea typeface="ＭＳ Ｐゴシック" charset="0"/>
                  <a:cs typeface="Calibri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ea typeface="ＭＳ Ｐゴシック" charset="0"/>
                    <a:cs typeface="Calibri"/>
                  </a:rPr>
                  <a:t>How likely is it that next species is new (i.e. catfish or bass)?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b="1" dirty="0">
                    <a:solidFill>
                      <a:srgbClr val="FF0000"/>
                    </a:solidFill>
                    <a:ea typeface="ＭＳ Ｐゴシック" charset="0"/>
                    <a:cs typeface="Calibri"/>
                  </a:rPr>
                  <a:t>Use our estimate of </a:t>
                </a:r>
                <a:r>
                  <a:rPr lang="en-US" altLang="zh-CN" b="1" dirty="0">
                    <a:solidFill>
                      <a:schemeClr val="accent1"/>
                    </a:solidFill>
                    <a:ea typeface="ＭＳ Ｐゴシック" charset="0"/>
                    <a:cs typeface="Calibri"/>
                  </a:rPr>
                  <a:t>things-we-saw-once</a:t>
                </a:r>
                <a:r>
                  <a:rPr lang="en-US" altLang="zh-CN" b="1" dirty="0">
                    <a:solidFill>
                      <a:srgbClr val="FF0000"/>
                    </a:solidFill>
                    <a:ea typeface="ＭＳ Ｐゴシック" charset="0"/>
                    <a:cs typeface="Calibri"/>
                  </a:rPr>
                  <a:t> to estimate the new things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3/18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 </m:t>
                    </m:r>
                    <m:r>
                      <a:rPr lang="zh-CN" altLang="en-US" i="1" dirty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（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𝑁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=3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）</m:t>
                    </m:r>
                  </m:oMath>
                </a14:m>
                <a:endParaRPr lang="en-US" altLang="zh-CN" dirty="0">
                  <a:ea typeface="ＭＳ Ｐゴシック" charset="0"/>
                  <a:cs typeface="Calibri"/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ea typeface="ＭＳ Ｐゴシック" charset="0"/>
                    <a:cs typeface="Calibri"/>
                  </a:rPr>
                  <a:t>Assuming so how likely is it that next species is </a:t>
                </a:r>
                <a:r>
                  <a:rPr lang="en-US" altLang="zh-CN" dirty="0">
                    <a:solidFill>
                      <a:srgbClr val="FF0000"/>
                    </a:solidFill>
                    <a:ea typeface="ＭＳ Ｐゴシック" charset="0"/>
                    <a:cs typeface="Calibri"/>
                  </a:rPr>
                  <a:t>salmon</a:t>
                </a:r>
                <a:r>
                  <a:rPr lang="en-US" altLang="zh-CN" dirty="0">
                    <a:ea typeface="ＭＳ Ｐゴシック" charset="0"/>
                    <a:cs typeface="Calibri"/>
                  </a:rPr>
                  <a:t>?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ea typeface="ＭＳ Ｐゴシック" charset="0"/>
                    <a:cs typeface="Calibri"/>
                  </a:rPr>
                  <a:t>Must be less than 1/18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>
                    <a:ea typeface="ＭＳ Ｐゴシック" charset="0"/>
                    <a:cs typeface="Calibri"/>
                  </a:rPr>
                  <a:t>How to estimate?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71CA5DB-5ACD-E14D-A55D-429B24FD165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11350627" cy="5749567"/>
              </a:xfrm>
              <a:blipFill>
                <a:blip r:embed="rId3"/>
                <a:stretch>
                  <a:fillRect l="-894" t="-1104" r="-3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A670766-2C97-9347-B521-FC46B9EA21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05476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0AE060-7B06-9C4D-8B10-CB5024DA8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2.</a:t>
            </a:r>
            <a:r>
              <a:rPr lang="zh-CN" altLang="en-US" b="1" dirty="0"/>
              <a:t> </a:t>
            </a:r>
            <a:r>
              <a:rPr lang="en-US" altLang="zh-CN" b="1" dirty="0"/>
              <a:t>Good-Turing smoothing: calculations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37EF20-059A-6842-B41E-5E595B538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D957F-284A-444B-937A-90D5973CDAB1}"/>
                  </a:ext>
                </a:extLst>
              </p:cNvPr>
              <p:cNvSpPr txBox="1"/>
              <p:nvPr/>
            </p:nvSpPr>
            <p:spPr>
              <a:xfrm>
                <a:off x="6709568" y="1040088"/>
                <a:ext cx="3835730" cy="586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mr-I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</m:e>
                      <m:sup>
                        <m:r>
                          <a:rPr lang="en-US" sz="2400" b="0" i="1" smtClean="0">
                            <a:latin typeface="Cambria Math" charset="0"/>
                          </a:rPr>
                          <m:t>∗</m:t>
                        </m:r>
                      </m:sup>
                    </m:sSup>
                    <m:r>
                      <a:rPr lang="en-US" sz="2400" b="0" i="1" smtClean="0">
                        <a:latin typeface="Cambria Math" charset="0"/>
                      </a:rPr>
                      <m:t>=</m:t>
                    </m:r>
                    <m:f>
                      <m:fPr>
                        <m:ctrlPr>
                          <a:rPr lang="mr-I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charset="0"/>
                          </a:rPr>
                          <m:t>(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𝑐</m:t>
                        </m:r>
                        <m:r>
                          <a:rPr lang="en-US" sz="2400" b="0" i="1" smtClean="0">
                            <a:latin typeface="Cambria Math" charset="0"/>
                          </a:rPr>
                          <m:t>+1)</m:t>
                        </m:r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  <m:r>
                              <a:rPr lang="en-US" sz="2400" b="0" i="1" smtClean="0">
                                <a:latin typeface="Cambria Math" charset="0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smtClean="0">
                                <a:latin typeface="Cambria Math" charset="0"/>
                              </a:rPr>
                              <m:t>𝑁</m:t>
                            </m:r>
                          </m:e>
                          <m:sub>
                            <m:r>
                              <a:rPr lang="en-US" sz="2400" b="0" i="1" smtClean="0">
                                <a:latin typeface="Cambria Math" charset="0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altLang="zh-CN" sz="2400" dirty="0"/>
                  <a:t>,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𝐺𝑇</m:t>
                        </m:r>
                      </m:sub>
                      <m:sup>
                        <m:r>
                          <a:rPr lang="zh-CN" altLang="en-US" sz="2400" b="0" i="1" smtClean="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bSup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d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e>
                          <m:sup>
                            <m:r>
                              <a:rPr lang="zh-CN" altLang="en-US" sz="24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</m:sup>
                        </m:sSup>
                      </m:num>
                      <m:den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</m:oMath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A4D957F-284A-444B-937A-90D5973CDA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09568" y="1040088"/>
                <a:ext cx="3835730" cy="586443"/>
              </a:xfrm>
              <a:prstGeom prst="rect">
                <a:avLst/>
              </a:prstGeom>
              <a:blipFill>
                <a:blip r:embed="rId2"/>
                <a:stretch>
                  <a:fillRect l="-1980" t="-4255" b="-85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50394D90-2050-CD42-934D-4C74D084EC0B}"/>
                  </a:ext>
                </a:extLst>
              </p:cNvPr>
              <p:cNvSpPr txBox="1"/>
              <p:nvPr/>
            </p:nvSpPr>
            <p:spPr>
              <a:xfrm>
                <a:off x="540261" y="1026735"/>
                <a:ext cx="5063566" cy="68903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𝐺𝑇</m:t>
                          </m:r>
                        </m:sub>
                      </m:sSub>
                      <m:r>
                        <a:rPr lang="en-US" sz="2400" b="0" i="1" smtClean="0">
                          <a:latin typeface="Cambria Math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things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with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zero</m:t>
                      </m:r>
                      <m:r>
                        <a:rPr lang="en-US" sz="2400" b="0" i="0" smtClean="0">
                          <a:latin typeface="Cambria Math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charset="0"/>
                        </a:rPr>
                        <m:t>frequency</m:t>
                      </m:r>
                      <m:r>
                        <a:rPr lang="en-US" sz="2400" b="0" i="1" smtClean="0">
                          <a:latin typeface="Cambria Math" charset="0"/>
                        </a:rPr>
                        <m:t>)=</m:t>
                      </m:r>
                      <m:f>
                        <m:f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2">
                <a:extLst>
                  <a:ext uri="{FF2B5EF4-FFF2-40B4-BE49-F238E27FC236}">
                    <a16:creationId xmlns:a16="http://schemas.microsoft.com/office/drawing/2014/main" id="{50394D90-2050-CD42-934D-4C74D084EC0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0261" y="1026735"/>
                <a:ext cx="5063566" cy="689035"/>
              </a:xfrm>
              <a:prstGeom prst="rect">
                <a:avLst/>
              </a:prstGeom>
              <a:blipFill>
                <a:blip r:embed="rId3"/>
                <a:stretch>
                  <a:fillRect l="-750" b="-1636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Rectangle 3">
            <a:extLst>
              <a:ext uri="{FF2B5EF4-FFF2-40B4-BE49-F238E27FC236}">
                <a16:creationId xmlns:a16="http://schemas.microsoft.com/office/drawing/2014/main" id="{90B6FA0B-AAB8-4341-A03C-89DDFECA007D}"/>
              </a:ext>
            </a:extLst>
          </p:cNvPr>
          <p:cNvSpPr txBox="1">
            <a:spLocks noChangeArrowheads="1"/>
          </p:cNvSpPr>
          <p:nvPr/>
        </p:nvSpPr>
        <p:spPr>
          <a:xfrm>
            <a:off x="926901" y="2083406"/>
            <a:ext cx="9635081" cy="4533259"/>
          </a:xfrm>
          <a:prstGeom prst="rect">
            <a:avLst/>
          </a:prstGeom>
          <a:noFill/>
        </p:spPr>
        <p:txBody>
          <a:bodyPr/>
          <a:lstStyle>
            <a:lvl1pPr marL="228594" indent="-228594" algn="l" rtl="0" eaLnBrk="0" fontAlgn="base" hangingPunct="0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1pPr>
            <a:lvl2pPr marL="685783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2pPr>
            <a:lvl3pPr marL="1142971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3pPr>
            <a:lvl4pPr marL="1600160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4pPr>
            <a:lvl5pPr marL="2057349" indent="-228594" algn="l" rtl="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charset="0"/>
              <a:buChar char="•"/>
              <a:defRPr kern="1200">
                <a:solidFill>
                  <a:schemeClr val="tx1"/>
                </a:solidFill>
                <a:latin typeface="+mn-lt"/>
                <a:ea typeface="SimSun" panose="02010600030101010101" pitchFamily="2" charset="-122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altLang="zh-CN" dirty="0">
                <a:latin typeface="Calibri"/>
                <a:ea typeface="ＭＳ Ｐゴシック" charset="0"/>
                <a:cs typeface="Calibri"/>
              </a:rPr>
              <a:t>Unseen (bass or catfish)</a:t>
            </a:r>
          </a:p>
          <a:p>
            <a:pPr lvl="1" eaLnBrk="1" hangingPunct="1"/>
            <a:r>
              <a:rPr lang="en-US" altLang="zh-CN" dirty="0">
                <a:latin typeface="Calibri"/>
                <a:ea typeface="ＭＳ Ｐゴシック" charset="0"/>
                <a:cs typeface="Calibri"/>
              </a:rPr>
              <a:t>c = 0: </a:t>
            </a:r>
          </a:p>
          <a:p>
            <a:pPr lvl="1" eaLnBrk="1" hangingPunct="1"/>
            <a:r>
              <a:rPr lang="en-US" altLang="zh-CN" dirty="0">
                <a:latin typeface="Calibri"/>
                <a:ea typeface="ＭＳ Ｐゴシック" charset="0"/>
                <a:cs typeface="Calibri"/>
              </a:rPr>
              <a:t>MLE: p = 0/18 = 0</a:t>
            </a:r>
          </a:p>
          <a:p>
            <a:pPr lvl="1" eaLnBrk="1" hangingPunct="1"/>
            <a:endParaRPr lang="en-US" altLang="zh-CN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endParaRPr lang="en-US" altLang="zh-CN" dirty="0">
              <a:latin typeface="Calibri"/>
              <a:ea typeface="ＭＳ Ｐゴシック" charset="0"/>
              <a:cs typeface="Calibri"/>
            </a:endParaRPr>
          </a:p>
          <a:p>
            <a:pPr eaLnBrk="1" hangingPunct="1"/>
            <a:r>
              <a:rPr lang="en-US" altLang="zh-CN" dirty="0">
                <a:latin typeface="Calibri"/>
                <a:ea typeface="ＭＳ Ｐゴシック" charset="0"/>
                <a:cs typeface="Calibri"/>
              </a:rPr>
              <a:t>Seen</a:t>
            </a:r>
            <a:r>
              <a:rPr lang="zh-CN" altLang="en-US" dirty="0">
                <a:latin typeface="Calibri"/>
                <a:ea typeface="ＭＳ Ｐゴシック" charset="0"/>
                <a:cs typeface="Calibri"/>
              </a:rPr>
              <a:t> </a:t>
            </a:r>
            <a:r>
              <a:rPr lang="en-US" altLang="zh-CN" dirty="0">
                <a:latin typeface="Calibri"/>
                <a:ea typeface="ＭＳ Ｐゴシック" charset="0"/>
                <a:cs typeface="Calibri"/>
              </a:rPr>
              <a:t>once (salmon)</a:t>
            </a:r>
          </a:p>
          <a:p>
            <a:pPr lvl="1" eaLnBrk="1" hangingPunct="1"/>
            <a:r>
              <a:rPr lang="en-US" altLang="zh-CN" dirty="0">
                <a:latin typeface="Calibri"/>
                <a:ea typeface="ＭＳ Ｐゴシック" charset="0"/>
                <a:cs typeface="Calibri"/>
              </a:rPr>
              <a:t>c = 1</a:t>
            </a:r>
          </a:p>
          <a:p>
            <a:pPr lvl="1" eaLnBrk="1" hangingPunct="1"/>
            <a:r>
              <a:rPr lang="en-US" altLang="zh-CN" dirty="0">
                <a:latin typeface="Calibri"/>
                <a:ea typeface="ＭＳ Ｐゴシック" charset="0"/>
                <a:cs typeface="Calibri"/>
              </a:rPr>
              <a:t>MLE: p = 1/18</a:t>
            </a:r>
          </a:p>
          <a:p>
            <a:pPr lvl="1" eaLnBrk="1" hangingPunct="1"/>
            <a:endParaRPr lang="en-US" altLang="zh-CN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endParaRPr lang="en-US" altLang="zh-CN" dirty="0">
              <a:latin typeface="Calibri"/>
              <a:ea typeface="ＭＳ Ｐゴシック" charset="0"/>
              <a:cs typeface="Calibri"/>
            </a:endParaRPr>
          </a:p>
          <a:p>
            <a:pPr lvl="1" eaLnBrk="1" hangingPunct="1"/>
            <a:endParaRPr lang="en-US" altLang="zh-CN" dirty="0">
              <a:latin typeface="Calibri"/>
              <a:ea typeface="ＭＳ Ｐゴシック" charset="0"/>
              <a:cs typeface="Calibri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79C-9D34-CF45-92D0-B70BE1F9147B}"/>
                  </a:ext>
                </a:extLst>
              </p:cNvPr>
              <p:cNvSpPr txBox="1"/>
              <p:nvPr/>
            </p:nvSpPr>
            <p:spPr>
              <a:xfrm>
                <a:off x="3242187" y="3411041"/>
                <a:ext cx="3236142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charset="0"/>
                            </a:rPr>
                            <m:t>𝐺𝑇</m:t>
                          </m:r>
                        </m:sub>
                        <m:sup>
                          <m:r>
                            <a:rPr lang="en-US" sz="24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charset="0"/>
                            </a:rPr>
                            <m:t>unseen</m:t>
                          </m:r>
                        </m:e>
                      </m:d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mr-IN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num>
                        <m:den>
                          <m:r>
                            <a:rPr lang="en-US" sz="2400" b="0" i="1" smtClean="0">
                              <a:latin typeface="Cambria Math" charset="0"/>
                            </a:rPr>
                            <m:t>𝑁</m:t>
                          </m:r>
                        </m:den>
                      </m:f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num>
                        <m:den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18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38CCE79C-9D34-CF45-92D0-B70BE1F9147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42187" y="3411041"/>
                <a:ext cx="3236142" cy="693844"/>
              </a:xfrm>
              <a:prstGeom prst="rect">
                <a:avLst/>
              </a:prstGeom>
              <a:blipFill>
                <a:blip r:embed="rId4"/>
                <a:stretch>
                  <a:fillRect l="-1172" r="-1172"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DA6B2E-4C8C-3040-A8ED-99DD546FB539}"/>
                  </a:ext>
                </a:extLst>
              </p:cNvPr>
              <p:cNvSpPr txBox="1"/>
              <p:nvPr/>
            </p:nvSpPr>
            <p:spPr>
              <a:xfrm>
                <a:off x="1849173" y="5607584"/>
                <a:ext cx="4658614" cy="87992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∗</m:t>
                          </m:r>
                        </m:sup>
                      </m:sSup>
                      <m:d>
                        <m:d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800" b="0" i="0" smtClean="0">
                              <a:latin typeface="Cambria Math" charset="0"/>
                            </a:rPr>
                            <m:t>salmon</m:t>
                          </m:r>
                        </m:e>
                      </m:d>
                      <m:r>
                        <a:rPr lang="mr-IN" sz="2800" i="1" smtClean="0">
                          <a:latin typeface="Cambria Math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charset="0"/>
                        </a:rPr>
                        <m:t>2∗</m:t>
                      </m:r>
                      <m:f>
                        <m:fPr>
                          <m:ctrlPr>
                            <a:rPr lang="en-US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28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i="1">
                                  <a:latin typeface="Cambria Math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charset="0"/>
                                </a:rPr>
                                <m:t>1</m:t>
                              </m:r>
                            </m:sub>
                          </m:sSub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9DA6B2E-4C8C-3040-A8ED-99DD546FB5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49173" y="5607584"/>
                <a:ext cx="4658614" cy="879921"/>
              </a:xfrm>
              <a:prstGeom prst="rect">
                <a:avLst/>
              </a:prstGeom>
              <a:blipFill>
                <a:blip r:embed="rId5"/>
                <a:stretch>
                  <a:fillRect t="-1429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9DAD09-E9FD-D649-B249-7480092689CB}"/>
                  </a:ext>
                </a:extLst>
              </p:cNvPr>
              <p:cNvSpPr txBox="1"/>
              <p:nvPr/>
            </p:nvSpPr>
            <p:spPr>
              <a:xfrm>
                <a:off x="7067473" y="5406093"/>
                <a:ext cx="3105915" cy="86549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220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altLang="zh-CN" sz="2200" b="0" i="1" smtClean="0">
                              <a:latin typeface="Cambria Math" charset="0"/>
                            </a:rPr>
                            <m:t>𝑃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200" i="1" smtClean="0">
                              <a:latin typeface="Cambria Math" charset="0"/>
                            </a:rPr>
                            <m:t>GT</m:t>
                          </m:r>
                        </m:sub>
                        <m:sup>
                          <m:r>
                            <a:rPr lang="en-US" sz="2200" b="0" i="1" smtClean="0">
                              <a:latin typeface="Cambria Math" charset="0"/>
                            </a:rPr>
                            <m:t>∗</m:t>
                          </m:r>
                        </m:sup>
                      </m:sSubSup>
                      <m:d>
                        <m:dPr>
                          <m:ctrlPr>
                            <a:rPr lang="en-US" sz="2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200" i="0">
                              <a:latin typeface="Cambria Math" charset="0"/>
                            </a:rPr>
                            <m:t>salmon</m:t>
                          </m:r>
                        </m:e>
                      </m:d>
                      <m:r>
                        <a:rPr lang="mr-IN" sz="2200" i="1" smtClean="0">
                          <a:latin typeface="Cambria Math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ctrlPr>
                                <a:rPr lang="en-US" altLang="zh-CN" sz="22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22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2</m:t>
                                  </m:r>
                                </m:num>
                                <m:den>
                                  <m:r>
                                    <a:rPr lang="en-US" sz="2200" b="0" i="1" smtClean="0">
                                      <a:latin typeface="Cambria Math" charset="0"/>
                                    </a:rPr>
                                    <m:t>3</m:t>
                                  </m:r>
                                </m:den>
                              </m:f>
                            </m:e>
                          </m:d>
                        </m:num>
                        <m:den>
                          <m:r>
                            <a:rPr lang="en-US" sz="2200" b="0" i="1" smtClean="0">
                              <a:latin typeface="Cambria Math" charset="0"/>
                            </a:rPr>
                            <m:t>18</m:t>
                          </m:r>
                        </m:den>
                      </m:f>
                      <m:r>
                        <a:rPr lang="en-US" altLang="zh-CN" sz="22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200" b="0" i="1" smtClean="0">
                              <a:latin typeface="Cambria Math" panose="02040503050406030204" pitchFamily="18" charset="0"/>
                            </a:rPr>
                            <m:t>27</m:t>
                          </m:r>
                        </m:den>
                      </m:f>
                    </m:oMath>
                  </m:oMathPara>
                </a14:m>
                <a:endParaRPr lang="en-US" sz="2200" dirty="0"/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F9DAD09-E9FD-D649-B249-7480092689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7473" y="5406093"/>
                <a:ext cx="3105915" cy="865493"/>
              </a:xfrm>
              <a:prstGeom prst="rect">
                <a:avLst/>
              </a:prstGeom>
              <a:blipFill>
                <a:blip r:embed="rId6"/>
                <a:stretch>
                  <a:fillRect l="-1220" r="-1220" b="-115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42368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B5C239-BA0D-D94C-9CB5-3610CD76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Probabilistic language modeling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B9551-FB94-A74B-95FE-F73E1C77FA2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9425" y="1037489"/>
                <a:ext cx="10434254" cy="2517635"/>
              </a:xfrm>
            </p:spPr>
            <p:txBody>
              <a:bodyPr lIns="90000">
                <a:noAutofit/>
              </a:bodyPr>
              <a:lstStyle/>
              <a:p>
                <a:pPr eaLnBrk="1" hangingPunct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dirty="0"/>
                  <a:t>Models that assign probabilities to </a:t>
                </a:r>
                <a:r>
                  <a:rPr lang="en-US" altLang="zh-CN" dirty="0"/>
                  <a:t>next</a:t>
                </a:r>
                <a:r>
                  <a:rPr lang="en-US" dirty="0"/>
                  <a:t> word</a:t>
                </a:r>
                <a:r>
                  <a:rPr lang="en-US" altLang="zh-CN" dirty="0"/>
                  <a:t>(</a:t>
                </a:r>
                <a:r>
                  <a:rPr lang="en-US" dirty="0"/>
                  <a:t>s</a:t>
                </a:r>
                <a:r>
                  <a:rPr lang="en-US" altLang="zh-CN" dirty="0"/>
                  <a:t>)</a:t>
                </a:r>
                <a:r>
                  <a:rPr lang="en-US" dirty="0"/>
                  <a:t>, or sequences of words</a:t>
                </a:r>
                <a:r>
                  <a:rPr lang="zh-CN" altLang="en-US" dirty="0"/>
                  <a:t> </a:t>
                </a:r>
                <a:r>
                  <a:rPr lang="en-US" dirty="0"/>
                  <a:t>in general, are called </a:t>
                </a:r>
                <a:r>
                  <a:rPr lang="en-US" dirty="0">
                    <a:solidFill>
                      <a:srgbClr val="00B050"/>
                    </a:solidFill>
                  </a:rPr>
                  <a:t>language models</a:t>
                </a:r>
                <a:r>
                  <a:rPr lang="en-US" dirty="0"/>
                  <a:t> or </a:t>
                </a:r>
                <a:r>
                  <a:rPr lang="en-US" dirty="0">
                    <a:solidFill>
                      <a:srgbClr val="00B050"/>
                    </a:solidFill>
                  </a:rPr>
                  <a:t>LMs</a:t>
                </a:r>
                <a:r>
                  <a:rPr lang="en-US" dirty="0"/>
                  <a:t>.</a:t>
                </a:r>
                <a:r>
                  <a:rPr lang="zh-CN" altLang="en-US" dirty="0"/>
                  <a:t> </a:t>
                </a:r>
                <a:endParaRPr lang="en-US" altLang="zh-CN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</a:t>
                </a:r>
                <a:r>
                  <a:rPr lang="en-US" dirty="0"/>
                  <a:t>robability of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next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word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+1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800" b="0" i="1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2800" dirty="0">
                  <a:solidFill>
                    <a:srgbClr val="FF0000"/>
                  </a:solidFill>
                </a:endParaRP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</a:t>
                </a:r>
                <a:r>
                  <a:rPr lang="en-US" dirty="0"/>
                  <a:t>robability of an upcoming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words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+1: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sub>
                    </m:sSub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zh-CN" altLang="en-US" sz="2800" b="1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+1</m:t>
                            </m:r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sz="2800" i="1" dirty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dirty="0"/>
                  <a:t>T</a:t>
                </a:r>
                <a:r>
                  <a:rPr lang="en-US" dirty="0"/>
                  <a:t>he probability of sequence of words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4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5BB9551-FB94-A74B-95FE-F73E1C77FA2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9425" y="1037489"/>
                <a:ext cx="10434254" cy="2517635"/>
              </a:xfrm>
              <a:blipFill>
                <a:blip r:embed="rId5"/>
                <a:stretch>
                  <a:fillRect l="-972" t="-2513" b="-50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BD8839-82B7-B24C-8296-B03A122E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22E64-2C75-9742-B543-C1B7ED911FBF}"/>
                  </a:ext>
                </a:extLst>
              </p:cNvPr>
              <p:cNvSpPr txBox="1"/>
              <p:nvPr/>
            </p:nvSpPr>
            <p:spPr>
              <a:xfrm>
                <a:off x="9501019" y="2080862"/>
                <a:ext cx="201185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100" dirty="0"/>
                  <a:t>Raw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text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is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defined</a:t>
                </a:r>
                <a:r>
                  <a:rPr lang="zh-CN" altLang="en-US" sz="1100" dirty="0"/>
                  <a:t> </a:t>
                </a:r>
                <a:r>
                  <a:rPr lang="en-US" altLang="zh-CN" sz="1100" dirty="0"/>
                  <a:t>as</a:t>
                </a:r>
                <a:r>
                  <a:rPr lang="zh-CN" altLang="en-US" sz="1100" dirty="0"/>
                  <a:t> </a:t>
                </a:r>
                <a:endParaRPr lang="en-US" altLang="zh-CN" sz="11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𝑊</m:t>
                      </m:r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11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</m:d>
                      <m:r>
                        <a:rPr lang="en-US" altLang="zh-CN" sz="11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1:</m:t>
                          </m:r>
                          <m:r>
                            <a:rPr lang="en-US" altLang="zh-CN" sz="11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CN" sz="11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5F722E64-2C75-9742-B543-C1B7ED911F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01019" y="2080862"/>
                <a:ext cx="2011857" cy="43088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comment-on-predicting-next-word.mp4" descr="comment-on-predicting-next-word.mp4">
            <a:hlinkClick r:id="" action="ppaction://media"/>
            <a:extLst>
              <a:ext uri="{FF2B5EF4-FFF2-40B4-BE49-F238E27FC236}">
                <a16:creationId xmlns:a16="http://schemas.microsoft.com/office/drawing/2014/main" id="{CB97E6B5-775F-614F-AED4-5C2855FCA2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278321" y="3504048"/>
            <a:ext cx="5871781" cy="330287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BB8EF7E-0B6D-5643-A074-CAAB9989B70C}"/>
              </a:ext>
            </a:extLst>
          </p:cNvPr>
          <p:cNvSpPr txBox="1"/>
          <p:nvPr/>
        </p:nvSpPr>
        <p:spPr>
          <a:xfrm>
            <a:off x="7246446" y="3504048"/>
            <a:ext cx="4266430" cy="26161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CN" b="1" dirty="0">
                <a:solidFill>
                  <a:srgbClr val="FF0000"/>
                </a:solidFill>
              </a:rPr>
              <a:t>Accurately predict next word is super important</a:t>
            </a:r>
            <a:r>
              <a:rPr lang="en-US" altLang="zh-CN" b="1" dirty="0">
                <a:solidFill>
                  <a:srgbClr val="FF0000"/>
                </a:solidFill>
              </a:rPr>
              <a:t>: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…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The base upon which GPT-4 is built predicts the next word with greater accuracy…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…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the better a neural network can predict the next word in text, the more it understands it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…</a:t>
            </a:r>
            <a:endParaRPr lang="en-CN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072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FF55-C6F8-F647-884B-FAFA1F63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 dirty="0"/>
              <a:t>2.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Good-Turing,</a:t>
            </a:r>
            <a:r>
              <a:rPr lang="zh-CN" altLang="en-US" sz="4000" b="1" dirty="0"/>
              <a:t> </a:t>
            </a:r>
            <a:r>
              <a:rPr lang="en-US" altLang="zh-CN" sz="4000" b="1" dirty="0"/>
              <a:t>an</a:t>
            </a:r>
            <a:r>
              <a:rPr lang="zh-CN" altLang="en-US" sz="4000" b="1" dirty="0"/>
              <a:t> </a:t>
            </a:r>
            <a:r>
              <a:rPr lang="en-US" altLang="zh-CN" dirty="0"/>
              <a:t>e</a:t>
            </a:r>
            <a:r>
              <a:rPr lang="en-US" altLang="zh-CN" sz="4000" b="1" dirty="0"/>
              <a:t>xample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0F456-EFF7-164D-B183-F4DDF4AF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1022" y="2268716"/>
                <a:ext cx="5247170" cy="2320567"/>
              </a:xfrm>
            </p:spPr>
            <p:txBody>
              <a:bodyPr/>
              <a:lstStyle/>
              <a:p>
                <a:r>
                  <a:rPr lang="en-US" altLang="zh-CN" sz="2800" dirty="0">
                    <a:latin typeface="Calibri"/>
                    <a:ea typeface="ＭＳ Ｐゴシック" charset="0"/>
                    <a:cs typeface="Calibri"/>
                  </a:rPr>
                  <a:t>22</a:t>
                </a:r>
                <a:r>
                  <a:rPr lang="zh-CN" altLang="en-US" sz="2800" dirty="0">
                    <a:latin typeface="Calibri"/>
                    <a:ea typeface="ＭＳ Ｐゴシック" charset="0"/>
                    <a:cs typeface="Calibri"/>
                  </a:rPr>
                  <a:t> </a:t>
                </a:r>
                <a:r>
                  <a:rPr lang="en-US" altLang="zh-CN" sz="2800" dirty="0">
                    <a:latin typeface="Calibri"/>
                    <a:ea typeface="ＭＳ Ｐゴシック" charset="0"/>
                    <a:cs typeface="Calibri"/>
                  </a:rPr>
                  <a:t>million words of AP Newswire</a:t>
                </a:r>
                <a:endParaRPr lang="en-US" sz="2800" dirty="0">
                  <a:latin typeface="Calibri"/>
                  <a:ea typeface="ＭＳ Ｐゴシック" charset="0"/>
                  <a:cs typeface="Calibri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mr-IN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charset="0"/>
                            <a:ea typeface="ＭＳ Ｐゴシック" charset="0"/>
                            <a:cs typeface="Calibri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charset="0"/>
                            <a:ea typeface="ＭＳ Ｐゴシック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charset="0"/>
                        <a:ea typeface="ＭＳ Ｐゴシック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charset="0"/>
                            <a:ea typeface="ＭＳ Ｐゴシック" charset="0"/>
                            <a:cs typeface="Calibri"/>
                          </a:rPr>
                          <m:t>(</m:t>
                        </m:r>
                        <m:r>
                          <a:rPr lang="en-US" b="0" i="1" smtClean="0">
                            <a:latin typeface="Cambria Math" charset="0"/>
                            <a:ea typeface="ＭＳ Ｐゴシック" charset="0"/>
                            <a:cs typeface="Calibri"/>
                          </a:rPr>
                          <m:t>𝑐</m:t>
                        </m:r>
                        <m:r>
                          <a:rPr lang="en-US" b="0" i="1" smtClean="0">
                            <a:latin typeface="Cambria Math" charset="0"/>
                            <a:ea typeface="ＭＳ Ｐゴシック" charset="0"/>
                            <a:cs typeface="Calibri"/>
                          </a:rPr>
                          <m:t>+1)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ＭＳ Ｐゴシック" charset="0"/>
                                <a:cs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ＭＳ Ｐゴシック" charset="0"/>
                                <a:cs typeface="Calibri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charset="0"/>
                                <a:ea typeface="ＭＳ Ｐゴシック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charset="0"/>
                                <a:ea typeface="ＭＳ Ｐゴシック" charset="0"/>
                                <a:cs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charset="0"/>
                                <a:ea typeface="ＭＳ Ｐゴシック" charset="0"/>
                                <a:cs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0F456-EFF7-164D-B183-F4DDF4AF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22" y="2268716"/>
                <a:ext cx="5247170" cy="2320567"/>
              </a:xfrm>
              <a:blipFill>
                <a:blip r:embed="rId2"/>
                <a:stretch>
                  <a:fillRect l="-1932" t="-2717" r="-7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50610-F9EA-594D-9843-A10AB53B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Group 5">
                <a:extLst>
                  <a:ext uri="{FF2B5EF4-FFF2-40B4-BE49-F238E27FC236}">
                    <a16:creationId xmlns:a16="http://schemas.microsoft.com/office/drawing/2014/main" id="{36C8DF46-65DD-C046-98DF-E85E9A0AE6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56771" y="1182844"/>
              <a:ext cx="5844207" cy="4978908"/>
            </p:xfrm>
            <a:graphic>
              <a:graphicData uri="http://schemas.openxmlformats.org/drawingml/2006/table">
                <a:tbl>
                  <a:tblPr/>
                  <a:tblGrid>
                    <a:gridCol w="22843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598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count </a:t>
                          </a: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c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ＭＳ Ｐゴシック" charset="-128"/>
                            <a:cs typeface="Calibri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Good-Turing count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en-US" sz="2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Ｐゴシック" charset="-128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Ｐゴシック" charset="-128"/>
                                      <a:cs typeface="Calibri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0" lang="en-US" sz="2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Ｐゴシック" charset="-128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ＭＳ Ｐゴシック" charset="-128"/>
                            <a:cs typeface="Calibri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0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.0000270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1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0.446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2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1.26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3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2.24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4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3.26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5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4.22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6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5.19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7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6.21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8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7.24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9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8.25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Group 5">
                <a:extLst>
                  <a:ext uri="{FF2B5EF4-FFF2-40B4-BE49-F238E27FC236}">
                    <a16:creationId xmlns:a16="http://schemas.microsoft.com/office/drawing/2014/main" id="{36C8DF46-65DD-C046-98DF-E85E9A0AE6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5856771" y="1182844"/>
              <a:ext cx="5844207" cy="4978908"/>
            </p:xfrm>
            <a:graphic>
              <a:graphicData uri="http://schemas.openxmlformats.org/drawingml/2006/table">
                <a:tbl>
                  <a:tblPr/>
                  <a:tblGrid>
                    <a:gridCol w="22843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598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count </a:t>
                          </a: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c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ＭＳ Ｐゴシック" charset="-128"/>
                            <a:cs typeface="Calibri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4769" t="-25000" r="-1068" b="-10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0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.0000270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1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0.446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2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1.26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3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2.24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4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3.26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5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4.22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6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5.19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7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6.21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8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7.24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9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8.25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3447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85444A-EDB2-6F48-9270-7A4BEE4F04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Backoff</a:t>
            </a:r>
            <a:r>
              <a:rPr lang="zh-CN" altLang="en-US" dirty="0"/>
              <a:t> </a:t>
            </a:r>
            <a:r>
              <a:rPr lang="en-US" altLang="zh-CN" dirty="0"/>
              <a:t>smoothing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E9502-523E-4C46-80AF-28908F94152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6" y="1108434"/>
                <a:ext cx="10813084" cy="3702106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b="1" dirty="0">
                    <a:ea typeface="ＭＳ Ｐゴシック" charset="0"/>
                  </a:rPr>
                  <a:t>Backoff</a:t>
                </a:r>
                <a:r>
                  <a:rPr lang="zh-CN" altLang="en-US" dirty="0">
                    <a:ea typeface="ＭＳ Ｐゴシック" charset="0"/>
                  </a:rPr>
                  <a:t> </a:t>
                </a:r>
                <a:r>
                  <a:rPr lang="en-US" altLang="zh-CN" dirty="0">
                    <a:ea typeface="ＭＳ Ｐゴシック" charset="0"/>
                  </a:rPr>
                  <a:t>(</a:t>
                </a:r>
                <a:r>
                  <a:rPr lang="zh-CN" altLang="en-US" dirty="0">
                    <a:ea typeface="ＭＳ Ｐゴシック" charset="0"/>
                  </a:rPr>
                  <a:t>让步</a:t>
                </a:r>
                <a:r>
                  <a:rPr lang="en-US" altLang="zh-CN" dirty="0">
                    <a:ea typeface="ＭＳ Ｐゴシック" charset="0"/>
                  </a:rPr>
                  <a:t>)</a:t>
                </a:r>
                <a:endParaRPr lang="en-US" dirty="0">
                  <a:ea typeface="ＭＳ Ｐゴシック" charset="0"/>
                </a:endParaRPr>
              </a:p>
              <a:p>
                <a:pPr lvl="1"/>
                <a:r>
                  <a:rPr lang="en-US" altLang="zh-CN" dirty="0">
                    <a:ea typeface="ＭＳ Ｐゴシック" charset="0"/>
                  </a:rPr>
                  <a:t>Condition on less context for contexts you haven’</a:t>
                </a:r>
                <a:r>
                  <a:rPr lang="en-US" altLang="ja-JP" dirty="0">
                    <a:ea typeface="ＭＳ Ｐゴシック" charset="0"/>
                  </a:rPr>
                  <a:t>t learned much about </a:t>
                </a:r>
                <a:endParaRPr lang="en-US" altLang="zh-CN" dirty="0">
                  <a:ea typeface="ＭＳ Ｐゴシック" charset="0"/>
                </a:endParaRPr>
              </a:p>
              <a:p>
                <a:pPr lvl="1"/>
                <a:r>
                  <a:rPr lang="en-US" altLang="zh-CN" dirty="0">
                    <a:ea typeface="ＭＳ Ｐゴシック" charset="0"/>
                  </a:rPr>
                  <a:t>Sometimes it helps to use </a:t>
                </a:r>
                <a:r>
                  <a:rPr lang="en-US" altLang="zh-CN" b="1" dirty="0">
                    <a:ea typeface="ＭＳ Ｐゴシック" charset="0"/>
                  </a:rPr>
                  <a:t>less</a:t>
                </a:r>
                <a:r>
                  <a:rPr lang="en-US" altLang="zh-CN" dirty="0">
                    <a:ea typeface="ＭＳ Ｐゴシック" charset="0"/>
                  </a:rPr>
                  <a:t> context</a:t>
                </a:r>
                <a:r>
                  <a:rPr lang="zh-CN" altLang="en-US" dirty="0">
                    <a:ea typeface="ＭＳ Ｐゴシック" charset="0"/>
                  </a:rPr>
                  <a:t>： </a:t>
                </a:r>
                <a:r>
                  <a:rPr lang="en-US" b="1" dirty="0">
                    <a:solidFill>
                      <a:srgbClr val="FF0000"/>
                    </a:solidFill>
                    <a:ea typeface="ＭＳ Ｐゴシック" charset="0"/>
                  </a:rPr>
                  <a:t>use trigram if you have good evidence, otherwise bigram, otherwise unigram</a:t>
                </a:r>
              </a:p>
              <a:p>
                <a:pPr lvl="1"/>
                <a:r>
                  <a:rPr lang="en-US" altLang="zh-CN" dirty="0">
                    <a:ea typeface="ＭＳ Ｐゴシック" charset="0"/>
                  </a:rPr>
                  <a:t>I</a:t>
                </a:r>
                <a:r>
                  <a:rPr lang="en-US" dirty="0">
                    <a:ea typeface="ＭＳ Ｐゴシック" charset="0"/>
                  </a:rPr>
                  <a:t>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charset="0"/>
                      </a:rPr>
                      <m:t>𝑛</m:t>
                    </m:r>
                  </m:oMath>
                </a14:m>
                <a:r>
                  <a:rPr lang="en-US" dirty="0">
                    <a:ea typeface="ＭＳ Ｐゴシック" charset="0"/>
                  </a:rPr>
                  <a:t>-gram we need has zero counts, we approximate</a:t>
                </a:r>
                <a:r>
                  <a:rPr lang="zh-CN" altLang="en-US" dirty="0">
                    <a:ea typeface="ＭＳ Ｐゴシック" charset="0"/>
                  </a:rPr>
                  <a:t> </a:t>
                </a:r>
                <a:r>
                  <a:rPr lang="en-US" dirty="0">
                    <a:ea typeface="ＭＳ Ｐゴシック" charset="0"/>
                  </a:rPr>
                  <a:t>it by backing off to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charset="0"/>
                      </a:rPr>
                      <m:t>𝑛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ＭＳ Ｐゴシック" charset="0"/>
                      </a:rPr>
                      <m:t>−1)</m:t>
                    </m:r>
                  </m:oMath>
                </a14:m>
                <a:r>
                  <a:rPr lang="en-US" dirty="0">
                    <a:ea typeface="ＭＳ Ｐゴシック" charset="0"/>
                  </a:rPr>
                  <a:t>-gram. We continue backing off until we reach a</a:t>
                </a:r>
                <a:r>
                  <a:rPr lang="zh-CN" altLang="en-US" dirty="0">
                    <a:ea typeface="ＭＳ Ｐゴシック" charset="0"/>
                  </a:rPr>
                  <a:t> </a:t>
                </a:r>
                <a:r>
                  <a:rPr lang="en-US" dirty="0">
                    <a:ea typeface="ＭＳ Ｐゴシック" charset="0"/>
                  </a:rPr>
                  <a:t>history that has some counts</a:t>
                </a:r>
              </a:p>
              <a:p>
                <a:pPr lvl="1"/>
                <a:endParaRPr lang="en-US" b="1" dirty="0">
                  <a:solidFill>
                    <a:srgbClr val="FF0000"/>
                  </a:solidFill>
                  <a:ea typeface="ＭＳ Ｐゴシック" charset="0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62E9502-523E-4C46-80AF-28908F94152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6" y="1108434"/>
                <a:ext cx="10813084" cy="3702106"/>
              </a:xfrm>
              <a:blipFill>
                <a:blip r:embed="rId2"/>
                <a:stretch>
                  <a:fillRect l="-938" t="-3425" r="-9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CF5451-9974-6C44-BD7A-6406224D3A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33134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1104A-BB42-B14E-8505-8C0C4D091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3.</a:t>
            </a:r>
            <a:r>
              <a:rPr lang="zh-CN" altLang="en-US" dirty="0"/>
              <a:t> </a:t>
            </a:r>
            <a:r>
              <a:rPr lang="en-US" altLang="zh-CN" dirty="0"/>
              <a:t>Backoff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Good-Turing</a:t>
            </a:r>
            <a:r>
              <a:rPr lang="zh-CN" altLang="en-US" dirty="0"/>
              <a:t> </a:t>
            </a:r>
            <a:r>
              <a:rPr lang="en-US" altLang="zh-CN" dirty="0"/>
              <a:t>smoothing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C3651-B17F-3F4F-B803-D1249AF44C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1021" y="1108433"/>
                <a:ext cx="11064875" cy="5508233"/>
              </a:xfrm>
            </p:spPr>
            <p:txBody>
              <a:bodyPr/>
              <a:lstStyle/>
              <a:p>
                <a:r>
                  <a:rPr lang="en-US" altLang="zh-CN" sz="2800" b="1" dirty="0"/>
                  <a:t>Katz backoff</a:t>
                </a: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𝐵𝑂</m:t>
                        </m:r>
                      </m:sub>
                    </m:sSub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𝑑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+1: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+1: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</m:t>
                            </m:r>
                            <m:d>
                              <m:d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+1: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e>
                            <m:sSub>
                              <m:sSubPr>
                                <m:ctrlPr>
                                  <a:rPr lang="en-US" altLang="zh-CN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  <m:sub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+1: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sub>
                            </m:s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</m:e>
                              <m: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𝐵𝑂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sub>
                                </m:sSub>
                                <m:r>
                                  <a:rPr lang="en-US" altLang="zh-CN" b="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b>
                                  <m:sSubPr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𝑤</m:t>
                                    </m:r>
                                  </m:e>
                                  <m:sub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𝑁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+2: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b="0" i="1">
                                        <a:latin typeface="Cambria Math" panose="02040503050406030204" pitchFamily="18" charset="0"/>
                                      </a:rPr>
                                      <m:t>−1</m:t>
                                    </m:r>
                                  </m:sub>
                                </m:sSub>
                              </m:e>
                            </m:d>
                            <m:r>
                              <a:rPr lang="zh-CN" alt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otherwise</m:t>
                            </m:r>
                          </m:e>
                        </m:eqArr>
                      </m:e>
                    </m:d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How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decide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?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Good-Turing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estimate</a:t>
                </a:r>
              </a:p>
              <a:p>
                <a:pPr lvl="1"/>
                <a:r>
                  <a:rPr lang="en-US" altLang="zh-CN" dirty="0"/>
                  <a:t>How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decide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altLang="zh-CN" dirty="0"/>
                  <a:t>?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Use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property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that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∑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𝐵𝑂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How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𝐵𝑂</m:t>
                        </m:r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b="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+2: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?</a:t>
                </a:r>
              </a:p>
              <a:p>
                <a:pPr lvl="1"/>
                <a:r>
                  <a:rPr lang="en-US" altLang="zh-CN" dirty="0"/>
                  <a:t>How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do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know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𝑁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+1: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?</a:t>
                </a:r>
              </a:p>
              <a:p>
                <a:pPr lvl="1"/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32C3651-B17F-3F4F-B803-D1249AF44C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21" y="1108433"/>
                <a:ext cx="11064875" cy="5508233"/>
              </a:xfrm>
              <a:blipFill>
                <a:blip r:embed="rId2"/>
                <a:stretch>
                  <a:fillRect l="-916" t="-262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2F7413-57AD-FA46-8871-5CAA84DE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99403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C3FF55-C6F8-F647-884B-FAFA1F630A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3</a:t>
            </a:r>
            <a:r>
              <a:rPr lang="en-US" altLang="zh-CN" sz="4000" b="1" dirty="0"/>
              <a:t>.</a:t>
            </a:r>
            <a:r>
              <a:rPr lang="zh-CN" altLang="en-US" sz="4000" b="1" dirty="0"/>
              <a:t> </a:t>
            </a:r>
            <a:r>
              <a:rPr lang="en-US" altLang="zh-CN" b="1" dirty="0"/>
              <a:t>Absolute Discounting</a:t>
            </a:r>
            <a:r>
              <a:rPr lang="zh-CN" altLang="en-US" b="1" dirty="0"/>
              <a:t> </a:t>
            </a:r>
            <a:r>
              <a:rPr lang="en-US" altLang="zh-CN" b="1" dirty="0"/>
              <a:t>-</a:t>
            </a:r>
            <a:r>
              <a:rPr lang="zh-CN" altLang="en-US" b="1" dirty="0"/>
              <a:t> </a:t>
            </a:r>
            <a:r>
              <a:rPr lang="en-US" altLang="zh-CN" b="1" dirty="0"/>
              <a:t>Idea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0F456-EFF7-164D-B183-F4DDF4AF49A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1022" y="2268716"/>
                <a:ext cx="5247170" cy="2320567"/>
              </a:xfrm>
            </p:spPr>
            <p:txBody>
              <a:bodyPr>
                <a:normAutofit fontScale="92500"/>
              </a:bodyPr>
              <a:lstStyle/>
              <a:p>
                <a:r>
                  <a:rPr lang="en-US" altLang="zh-CN" sz="2800" dirty="0">
                    <a:ea typeface="ＭＳ Ｐゴシック" charset="0"/>
                    <a:cs typeface="Calibri"/>
                  </a:rPr>
                  <a:t>22</a:t>
                </a:r>
                <a:r>
                  <a:rPr lang="zh-CN" altLang="en-US" sz="2800" dirty="0">
                    <a:ea typeface="ＭＳ Ｐゴシック" charset="0"/>
                    <a:cs typeface="Calibri"/>
                  </a:rPr>
                  <a:t> </a:t>
                </a:r>
                <a:r>
                  <a:rPr lang="en-US" altLang="zh-CN" sz="2800" dirty="0">
                    <a:ea typeface="ＭＳ Ｐゴシック" charset="0"/>
                    <a:cs typeface="Calibri"/>
                  </a:rPr>
                  <a:t>million words of AP Newswire</a:t>
                </a:r>
                <a:endParaRPr lang="en-US" sz="2800" dirty="0">
                  <a:ea typeface="ＭＳ Ｐゴシック" charset="0"/>
                  <a:cs typeface="Calibri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mr-IN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𝑐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∗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=</m:t>
                    </m:r>
                    <m:f>
                      <m:fPr>
                        <m:ctrlPr>
                          <a:rPr lang="mr-IN" b="0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(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+1)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  <m:t>𝑐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  <m:t>+1</m:t>
                            </m:r>
                          </m:sub>
                        </m:sSub>
                      </m:num>
                      <m:den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  <m:t>𝑁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  <m:t>𝑐</m:t>
                            </m:r>
                          </m:sub>
                        </m:sSub>
                      </m:den>
                    </m:f>
                  </m:oMath>
                </a14:m>
                <a:endParaRPr lang="en-CN" dirty="0"/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Discounted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is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about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0.75</a:t>
                </a:r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DC0F456-EFF7-164D-B183-F4DDF4AF49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1022" y="2268716"/>
                <a:ext cx="5247170" cy="2320567"/>
              </a:xfrm>
              <a:blipFill>
                <a:blip r:embed="rId2"/>
                <a:stretch>
                  <a:fillRect l="-1691" t="-2174" r="-725" b="-21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350610-F9EA-594D-9843-A10AB53B8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Group 5">
                <a:extLst>
                  <a:ext uri="{FF2B5EF4-FFF2-40B4-BE49-F238E27FC236}">
                    <a16:creationId xmlns:a16="http://schemas.microsoft.com/office/drawing/2014/main" id="{36C8DF46-65DD-C046-98DF-E85E9A0AE6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5540672"/>
                  </p:ext>
                </p:extLst>
              </p:nvPr>
            </p:nvGraphicFramePr>
            <p:xfrm>
              <a:off x="5856771" y="1182844"/>
              <a:ext cx="5844207" cy="4978908"/>
            </p:xfrm>
            <a:graphic>
              <a:graphicData uri="http://schemas.openxmlformats.org/drawingml/2006/table">
                <a:tbl>
                  <a:tblPr/>
                  <a:tblGrid>
                    <a:gridCol w="22843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598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8100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count </a:t>
                          </a: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c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ＭＳ Ｐゴシック" charset="-128"/>
                            <a:cs typeface="Calibri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Good-Turing count </a:t>
                          </a:r>
                          <a14:m>
                            <m:oMath xmlns:m="http://schemas.openxmlformats.org/officeDocument/2006/math">
                              <m:sSup>
                                <m:sSupPr>
                                  <m:ctrlPr>
                                    <a:rPr kumimoji="0" lang="en-US" sz="2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Ｐゴシック" charset="-128"/>
                                      <a:cs typeface="Calibri"/>
                                    </a:rPr>
                                  </m:ctrlPr>
                                </m:sSupPr>
                                <m:e>
                                  <m:r>
                                    <a:rPr kumimoji="0" lang="en-US" sz="2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Ｐゴシック" charset="-128"/>
                                      <a:cs typeface="Calibri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kumimoji="0" lang="en-US" sz="28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ＭＳ Ｐゴシック" charset="-128"/>
                                      <a:cs typeface="Calibri"/>
                                    </a:rPr>
                                    <m:t>∗</m:t>
                                  </m:r>
                                </m:sup>
                              </m:sSup>
                            </m:oMath>
                          </a14:m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ＭＳ Ｐゴシック" charset="-128"/>
                            <a:cs typeface="Calibri"/>
                          </a:endParaRP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0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.0000270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1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0.446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2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1.26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3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2.24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4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3.26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5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4.22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6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5.19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7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6.21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8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7.24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91353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9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8.25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Group 5">
                <a:extLst>
                  <a:ext uri="{FF2B5EF4-FFF2-40B4-BE49-F238E27FC236}">
                    <a16:creationId xmlns:a16="http://schemas.microsoft.com/office/drawing/2014/main" id="{36C8DF46-65DD-C046-98DF-E85E9A0AE6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75540672"/>
                  </p:ext>
                </p:extLst>
              </p:nvPr>
            </p:nvGraphicFramePr>
            <p:xfrm>
              <a:off x="5856771" y="1182844"/>
              <a:ext cx="5844207" cy="4978908"/>
            </p:xfrm>
            <a:graphic>
              <a:graphicData uri="http://schemas.openxmlformats.org/drawingml/2006/table">
                <a:tbl>
                  <a:tblPr/>
                  <a:tblGrid>
                    <a:gridCol w="228437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5598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count </a:t>
                          </a:r>
                          <a:r>
                            <a:rPr kumimoji="0" lang="en-US" altLang="zh-CN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c</a:t>
                          </a:r>
                          <a:endParaRPr kumimoji="0" lang="en-US" sz="28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libri"/>
                            <a:ea typeface="ＭＳ Ｐゴシック" charset="-128"/>
                            <a:cs typeface="Calibri"/>
                          </a:endParaRP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3"/>
                          <a:stretch>
                            <a:fillRect l="-64769" t="-25000" r="-1068" b="-1030556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0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.0000270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1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0.446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2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1.26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3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2.24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4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3.26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5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4.22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6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5.19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7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6.21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8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7.24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452628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9</a:t>
                          </a:r>
                        </a:p>
                      </a:txBody>
                      <a:tcPr marT="34290" marB="34290"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base" latinLnBrk="0" hangingPunct="1">
                            <a:lnSpc>
                              <a:spcPct val="90000"/>
                            </a:lnSpc>
                            <a:spcBef>
                              <a:spcPct val="0"/>
                            </a:spcBef>
                            <a:spcAft>
                              <a:spcPct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</a:pPr>
                          <a:r>
                            <a:rPr kumimoji="0" 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rgbClr val="FF0000"/>
                              </a:solidFill>
                              <a:effectLst/>
                              <a:latin typeface="Calibri"/>
                              <a:ea typeface="ＭＳ Ｐゴシック" charset="-128"/>
                              <a:cs typeface="Calibri"/>
                            </a:rPr>
                            <a:t>8.25</a:t>
                          </a:r>
                        </a:p>
                      </a:txBody>
                      <a:tcPr marT="34290" marB="34290"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3100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F6679-DB22-1845-8B33-65B3F43316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/>
              <a:t>4.</a:t>
            </a:r>
            <a:r>
              <a:rPr lang="zh-CN" altLang="en-US" b="1" dirty="0"/>
              <a:t> </a:t>
            </a:r>
            <a:r>
              <a:rPr lang="en-US" altLang="zh-CN" b="1" dirty="0"/>
              <a:t>Absolute Discounting</a:t>
            </a:r>
            <a:r>
              <a:rPr lang="zh-CN" altLang="en-US" b="1" dirty="0"/>
              <a:t> </a:t>
            </a:r>
            <a:r>
              <a:rPr lang="en-US" altLang="zh-CN" b="1" dirty="0"/>
              <a:t>+ Interpolation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CB21E-09C9-D943-B4B4-8A335620F71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sz="2800" dirty="0"/>
                  <a:t>From Good-Turing smoothing we have seen a good pattern save ourselves some time and just subtract 0.75 (or some d)!</a:t>
                </a:r>
                <a:endParaRPr lang="zh-CN" altLang="en-US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𝐴𝐷</m:t>
                          </m:r>
                        </m:sub>
                      </m:sSub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−1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𝜆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𝑃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:</m:t>
                    </m:r>
                  </m:oMath>
                </a14:m>
                <a:r>
                  <a:rPr lang="en-US" altLang="zh-CN" sz="2800" b="0" i="1" dirty="0">
                    <a:latin typeface="Cambria Math" panose="02040503050406030204" pitchFamily="18" charset="0"/>
                  </a:rPr>
                  <a:t> </a:t>
                </a:r>
                <a:r>
                  <a:rPr lang="en-US" altLang="zh-CN" sz="2800" b="0" dirty="0">
                    <a:latin typeface="Arial" panose="020B0604020202020204" pitchFamily="34" charset="0"/>
                    <a:ea typeface="SimSun" panose="02010600030101010101" pitchFamily="2" charset="-122"/>
                    <a:cs typeface="Arial" panose="020B0604020202020204" pitchFamily="34" charset="0"/>
                  </a:rPr>
                  <a:t>discounted bigram</a:t>
                </a:r>
                <a:endParaRPr lang="en-US" altLang="zh-CN" sz="2800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: interpolation weight with unigram</a:t>
                </a:r>
              </a:p>
              <a:p>
                <a:r>
                  <a:rPr lang="en-US" altLang="zh-CN" sz="2800" dirty="0"/>
                  <a:t>But should we really just use the regular unigram 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800" b="0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sz="2800" b="0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/>
                  <a:t>？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546CB21E-09C9-D943-B4B4-8A335620F71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16" t="-1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0D780C-E842-844D-806E-182D609F03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60283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A8B5CF-556B-7F4C-8EE1-72DC3B143A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Arial" charset="0"/>
                <a:ea typeface="ＭＳ Ｐゴシック" charset="0"/>
                <a:cs typeface="ＭＳ Ｐゴシック" charset="0"/>
              </a:rPr>
              <a:t>5.</a:t>
            </a:r>
            <a:r>
              <a:rPr lang="zh-CN" altLang="en-US" dirty="0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dirty="0" err="1">
                <a:latin typeface="Arial" charset="0"/>
                <a:ea typeface="ＭＳ Ｐゴシック" charset="0"/>
                <a:cs typeface="ＭＳ Ｐゴシック" charset="0"/>
              </a:rPr>
              <a:t>Kneser</a:t>
            </a:r>
            <a:r>
              <a:rPr lang="en-US" dirty="0">
                <a:latin typeface="Arial" charset="0"/>
                <a:ea typeface="ＭＳ Ｐゴシック" charset="0"/>
                <a:cs typeface="ＭＳ Ｐゴシック" charset="0"/>
              </a:rPr>
              <a:t>-Ney Smoothing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2CB6E-AFF3-CA4B-81C6-7CCD07C980D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77769" y="1108433"/>
                <a:ext cx="11104631" cy="5508233"/>
              </a:xfrm>
            </p:spPr>
            <p:txBody>
              <a:bodyPr>
                <a:normAutofit fontScale="70000" lnSpcReduction="20000"/>
              </a:bodyPr>
              <a:lstStyle/>
              <a:p>
                <a:r>
                  <a:rPr lang="en-US" b="1" dirty="0">
                    <a:solidFill>
                      <a:srgbClr val="FF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Kneser-Ney Smoothing</a:t>
                </a:r>
                <a:r>
                  <a:rPr lang="en-US" altLang="zh-CN" b="1" dirty="0">
                    <a:solidFill>
                      <a:srgbClr val="FF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:</a:t>
                </a:r>
                <a:r>
                  <a:rPr lang="zh-CN" altLang="en-US" b="1" dirty="0">
                    <a:solidFill>
                      <a:srgbClr val="FF0000"/>
                    </a:solidFill>
                    <a:latin typeface="Arial" charset="0"/>
                    <a:ea typeface="ＭＳ Ｐゴシック" charset="0"/>
                    <a:cs typeface="ＭＳ Ｐゴシック" charset="0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Absolute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discounting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+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Interpolated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with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 </a:t>
                </a:r>
                <a:r>
                  <a:rPr lang="en-US" altLang="zh-CN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new</a:t>
                </a:r>
                <a:r>
                  <a:rPr lang="zh-CN" altLang="en-US" b="1" dirty="0">
                    <a:solidFill>
                      <a:srgbClr val="FF0000"/>
                    </a:solidFill>
                    <a:latin typeface="Calibri"/>
                    <a:ea typeface="ＭＳ Ｐゴシック" charset="0"/>
                    <a:cs typeface="Calibri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ja-JP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𝑷</m:t>
                    </m:r>
                    <m:r>
                      <a:rPr lang="en-US" altLang="ja-JP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altLang="ja-JP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ja-JP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𝒘</m:t>
                        </m:r>
                      </m:e>
                      <m:sub>
                        <m:r>
                          <a:rPr lang="en-US" altLang="ja-JP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𝒊</m:t>
                        </m:r>
                      </m:sub>
                    </m:sSub>
                    <m:r>
                      <a:rPr lang="en-US" altLang="ja-JP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)</m:t>
                    </m:r>
                  </m:oMath>
                </a14:m>
                <a:endParaRPr lang="en-US" altLang="ja-JP" b="1" dirty="0">
                  <a:solidFill>
                    <a:srgbClr val="FF0000"/>
                  </a:solidFill>
                  <a:latin typeface="Calibri"/>
                  <a:ea typeface="ＭＳ Ｐゴシック" charset="0"/>
                  <a:cs typeface="Calibri"/>
                </a:endParaRPr>
              </a:p>
              <a:p>
                <a:r>
                  <a:rPr lang="en-US" altLang="ja-JP" dirty="0">
                    <a:latin typeface="Calibri"/>
                    <a:ea typeface="ＭＳ Ｐゴシック" charset="0"/>
                    <a:cs typeface="Calibri"/>
                  </a:rPr>
                  <a:t>Better estimate for probabilities of lower-order unigrams!</a:t>
                </a:r>
              </a:p>
              <a:p>
                <a:pPr lvl="1">
                  <a:buFont typeface="Wingdings" charset="2"/>
                  <a:buChar char="§"/>
                </a:pPr>
                <a:r>
                  <a:rPr lang="en-US" dirty="0"/>
                  <a:t>I can’t see without my reading</a:t>
                </a:r>
                <a:r>
                  <a:rPr lang="en-US" dirty="0">
                    <a:ea typeface="ＭＳ Ｐゴシック" charset="0"/>
                    <a:cs typeface="Calibri"/>
                  </a:rPr>
                  <a:t>___________?</a:t>
                </a:r>
              </a:p>
              <a:p>
                <a:pPr lvl="1" eaLnBrk="1" hangingPunct="1">
                  <a:buFont typeface="Wingdings" charset="2"/>
                  <a:buChar char="§"/>
                </a:pPr>
                <a:r>
                  <a:rPr lang="en-US" altLang="ja-JP" dirty="0">
                    <a:ea typeface="ＭＳ Ｐゴシック" charset="0"/>
                    <a:cs typeface="Calibri"/>
                  </a:rPr>
                  <a:t>“Francisco” is more common than “glasses”</a:t>
                </a:r>
              </a:p>
              <a:p>
                <a:pPr lvl="1" eaLnBrk="1" hangingPunct="1">
                  <a:buFont typeface="Wingdings" charset="2"/>
                  <a:buChar char="§"/>
                </a:pPr>
                <a:r>
                  <a:rPr lang="en-US" dirty="0">
                    <a:ea typeface="ＭＳ Ｐゴシック" charset="0"/>
                    <a:cs typeface="Calibri"/>
                  </a:rPr>
                  <a:t>… but “</a:t>
                </a:r>
                <a:r>
                  <a:rPr lang="en-US" altLang="ja-JP" dirty="0">
                    <a:ea typeface="ＭＳ Ｐゴシック" charset="0"/>
                    <a:cs typeface="Calibri"/>
                  </a:rPr>
                  <a:t>Francisco” always follows “San”</a:t>
                </a:r>
              </a:p>
              <a:p>
                <a:r>
                  <a:rPr lang="en-US" altLang="ja-JP" dirty="0">
                    <a:ea typeface="ＭＳ Ｐゴシック" charset="0"/>
                    <a:cs typeface="Calibri"/>
                  </a:rPr>
                  <a:t>The unigram is useful exactly when we haven’t seen this bigram!</a:t>
                </a:r>
              </a:p>
              <a:p>
                <a:r>
                  <a:rPr lang="en-US" altLang="ja-JP" dirty="0">
                    <a:ea typeface="ＭＳ Ｐゴシック" charset="0"/>
                    <a:cs typeface="Calibri"/>
                  </a:rPr>
                  <a:t>Instead of  </a:t>
                </a:r>
                <a14:m>
                  <m:oMath xmlns:m="http://schemas.openxmlformats.org/officeDocument/2006/math">
                    <m:r>
                      <a:rPr lang="en-US" altLang="ja-JP" i="1" dirty="0" smtClean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𝑃</m:t>
                    </m:r>
                    <m:r>
                      <a:rPr lang="en-US" altLang="ja-JP" i="1" dirty="0" smtClean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(</m:t>
                    </m:r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𝑖</m:t>
                        </m:r>
                      </m:sub>
                    </m:sSub>
                    <m:r>
                      <a:rPr lang="en-US" altLang="ja-JP" i="1" dirty="0" smtClean="0">
                        <a:latin typeface="Cambria Math" panose="02040503050406030204" pitchFamily="18" charset="0"/>
                        <a:ea typeface="ＭＳ Ｐゴシック" charset="0"/>
                        <a:cs typeface="Calibri"/>
                      </a:rPr>
                      <m:t>)</m:t>
                    </m:r>
                  </m:oMath>
                </a14:m>
                <a:r>
                  <a:rPr lang="en-US" altLang="ja-JP" dirty="0">
                    <a:ea typeface="ＭＳ Ｐゴシック" charset="0"/>
                    <a:cs typeface="Calibri"/>
                  </a:rPr>
                  <a:t>: “How likely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>
                    <a:ea typeface="ＭＳ Ｐゴシック" charset="0"/>
                    <a:cs typeface="Calibri"/>
                  </a:rPr>
                  <a:t>?”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𝑃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𝐶𝑜𝑛𝑡𝑖𝑛𝑢𝑎𝑡𝑖𝑜𝑛</m:t>
                        </m:r>
                      </m:sub>
                    </m:sSub>
                    <m:d>
                      <m:d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ＭＳ Ｐゴシック" charset="0"/>
                                <a:cs typeface="Calibri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ja-JP" dirty="0">
                    <a:ea typeface="ＭＳ Ｐゴシック" charset="0"/>
                    <a:cs typeface="Calibri"/>
                  </a:rPr>
                  <a:t>:  “How likely is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ja-JP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</m:ctrlPr>
                      </m:sSubPr>
                      <m:e>
                        <m:r>
                          <a:rPr lang="en-US" altLang="ja-JP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𝑤</m:t>
                        </m:r>
                      </m:e>
                      <m:sub>
                        <m:r>
                          <a:rPr lang="en-US" altLang="ja-JP" b="0" i="1" dirty="0" smtClean="0">
                            <a:latin typeface="Cambria Math" panose="02040503050406030204" pitchFamily="18" charset="0"/>
                            <a:ea typeface="ＭＳ Ｐゴシック" charset="0"/>
                            <a:cs typeface="Calibri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ja-JP" dirty="0">
                    <a:ea typeface="ＭＳ Ｐゴシック" charset="0"/>
                    <a:cs typeface="Calibri"/>
                  </a:rPr>
                  <a:t> to appear as a novel continuation?</a:t>
                </a:r>
              </a:p>
              <a:p>
                <a:pPr lvl="1"/>
                <a:r>
                  <a:rPr lang="en-US" dirty="0">
                    <a:ea typeface="ＭＳ Ｐゴシック" charset="0"/>
                    <a:cs typeface="Calibri"/>
                  </a:rPr>
                  <a:t>For each word, count the number of bigram types it completes</a:t>
                </a:r>
              </a:p>
              <a:p>
                <a:pPr lvl="1"/>
                <a:r>
                  <a:rPr lang="en-US" dirty="0">
                    <a:ea typeface="ＭＳ Ｐゴシック" charset="0"/>
                    <a:cs typeface="Calibri"/>
                  </a:rPr>
                  <a:t>Every bigram type was a novel continuation the first time it was seen</a:t>
                </a:r>
                <a:endParaRPr lang="en-US" altLang="ja-JP" dirty="0">
                  <a:ea typeface="ＭＳ Ｐゴシック" charset="0"/>
                  <a:cs typeface="Calibri"/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622CB6E-AFF3-CA4B-81C6-7CCD07C980D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77769" y="1108433"/>
                <a:ext cx="11104631" cy="5508233"/>
              </a:xfrm>
              <a:blipFill>
                <a:blip r:embed="rId2"/>
                <a:stretch>
                  <a:fillRect l="-457" t="-18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DA90B6-9896-024B-BB35-FCB0AA987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7958728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5A7186-C1F8-B84E-9044-54A6FB7E9142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b="1" dirty="0"/>
                  <a:t>-gram Smoothing Summary</a:t>
                </a:r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15A7186-C1F8-B84E-9044-54A6FB7E914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659" t="-32653" b="-408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19329-13F9-5946-B626-BC33979621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Add-1 smoothing:</a:t>
                </a:r>
              </a:p>
              <a:p>
                <a:pPr lvl="1"/>
                <a:r>
                  <a:rPr lang="en-US" dirty="0"/>
                  <a:t>Not good for language modeling</a:t>
                </a:r>
              </a:p>
              <a:p>
                <a:r>
                  <a:rPr lang="en-US" dirty="0"/>
                  <a:t>The most commonly used method</a:t>
                </a:r>
              </a:p>
              <a:p>
                <a:pPr lvl="1"/>
                <a:r>
                  <a:rPr lang="en-US" dirty="0"/>
                  <a:t>Extended Interpolated</a:t>
                </a:r>
                <a:r>
                  <a:rPr lang="en-US" altLang="zh-CN" dirty="0"/>
                  <a:t>,</a:t>
                </a:r>
                <a:r>
                  <a:rPr lang="en-US" dirty="0"/>
                  <a:t> Kneser-Ney</a:t>
                </a:r>
              </a:p>
              <a:p>
                <a:r>
                  <a:rPr lang="en-US" dirty="0"/>
                  <a:t>For very large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-grams like the Web:</a:t>
                </a:r>
                <a:r>
                  <a:rPr lang="zh-CN" altLang="en-US" dirty="0"/>
                  <a:t> </a:t>
                </a:r>
                <a:r>
                  <a:rPr lang="en-US" dirty="0"/>
                  <a:t>Stupid backoff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E19329-13F9-5946-B626-BC33979621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916" t="-1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2DC9A8-B67B-D548-9BC0-A13B9DD2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7264972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559350-9B15-4740-883A-7DB0976089F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CN" dirty="0"/>
                  <a:t>Issues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𝑵</m:t>
                    </m:r>
                  </m:oMath>
                </a14:m>
                <a:r>
                  <a:rPr lang="en-US" altLang="zh-CN" dirty="0"/>
                  <a:t>-gram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LMs</a:t>
                </a:r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0559350-9B15-4740-883A-7DB0976089F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866" t="-32653" b="-408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8F1643-D46C-854E-821F-473252FAF3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6" y="1108433"/>
                <a:ext cx="8342696" cy="5508233"/>
              </a:xfrm>
            </p:spPr>
            <p:txBody>
              <a:bodyPr/>
              <a:lstStyle/>
              <a:p>
                <a:r>
                  <a:rPr lang="en-US" altLang="zh-CN" dirty="0">
                    <a:effectLst/>
                    <a:latin typeface="Helvetica" pitchFamily="2" charset="0"/>
                  </a:rPr>
                  <a:t>There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 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are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 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two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 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major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 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issues:</a:t>
                </a:r>
              </a:p>
              <a:p>
                <a:pPr lvl="1"/>
                <a:r>
                  <a:rPr lang="en-US" altLang="zh-CN" dirty="0">
                    <a:effectLst/>
                    <a:latin typeface="Helvetica" pitchFamily="2" charset="0"/>
                  </a:rPr>
                  <a:t>T</a:t>
                </a:r>
                <a:r>
                  <a:rPr lang="en-US" dirty="0">
                    <a:effectLst/>
                    <a:latin typeface="Helvetica" pitchFamily="2" charset="0"/>
                  </a:rPr>
                  <a:t>he number of parameters</a:t>
                </a:r>
                <a:r>
                  <a:rPr lang="zh-CN" altLang="en-US" dirty="0">
                    <a:latin typeface="Helvetica" pitchFamily="2" charset="0"/>
                  </a:rPr>
                  <a:t> </a:t>
                </a:r>
                <a:r>
                  <a:rPr lang="en-US" dirty="0">
                    <a:effectLst/>
                    <a:latin typeface="Helvetica" pitchFamily="2" charset="0"/>
                  </a:rPr>
                  <a:t>increases exponentially as the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effectLst/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>
                    <a:effectLst/>
                    <a:latin typeface="Helvetica" pitchFamily="2" charset="0"/>
                  </a:rPr>
                  <a:t>-gram order increases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.</a:t>
                </a:r>
              </a:p>
              <a:p>
                <a:pPr lvl="1"/>
                <a:r>
                  <a:rPr lang="en-US" altLang="zh-CN" dirty="0">
                    <a:effectLst/>
                    <a:latin typeface="Helvetica" pitchFamily="2" charset="0"/>
                  </a:rPr>
                  <a:t>The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0" dirty="0" smtClean="0">
                        <a:effectLst/>
                        <a:latin typeface="Cambria Math" panose="02040503050406030204" pitchFamily="18" charset="0"/>
                      </a:rPr>
                      <m:t>N</m:t>
                    </m:r>
                  </m:oMath>
                </a14:m>
                <a:r>
                  <a:rPr lang="en-US" dirty="0">
                    <a:effectLst/>
                    <a:latin typeface="Helvetica" pitchFamily="2" charset="0"/>
                  </a:rPr>
                  <a:t>-gram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 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LM</a:t>
                </a:r>
                <a:r>
                  <a:rPr lang="en-US" dirty="0">
                    <a:effectLst/>
                    <a:latin typeface="Helvetica" pitchFamily="2" charset="0"/>
                  </a:rPr>
                  <a:t>s have no</a:t>
                </a:r>
                <a:r>
                  <a:rPr lang="zh-CN" altLang="en-US" dirty="0">
                    <a:latin typeface="Helvetica" pitchFamily="2" charset="0"/>
                  </a:rPr>
                  <a:t> </a:t>
                </a:r>
                <a:r>
                  <a:rPr lang="en-US" dirty="0">
                    <a:effectLst/>
                    <a:latin typeface="Helvetica" pitchFamily="2" charset="0"/>
                  </a:rPr>
                  <a:t>way to generalize from training to test set</a:t>
                </a:r>
                <a:r>
                  <a:rPr lang="zh-CN" altLang="en-US" dirty="0">
                    <a:effectLst/>
                    <a:latin typeface="Helvetica" pitchFamily="2" charset="0"/>
                  </a:rPr>
                  <a:t> 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effectively</a:t>
                </a:r>
                <a:r>
                  <a:rPr lang="en-US" dirty="0">
                    <a:effectLst/>
                    <a:latin typeface="Helvetica" pitchFamily="2" charset="0"/>
                  </a:rPr>
                  <a:t>.</a:t>
                </a:r>
              </a:p>
              <a:p>
                <a:r>
                  <a:rPr lang="en-US" dirty="0">
                    <a:effectLst/>
                    <a:latin typeface="Helvetica" pitchFamily="2" charset="0"/>
                  </a:rPr>
                  <a:t>Modern language modeling is more commonly done with neural network language</a:t>
                </a:r>
                <a:r>
                  <a:rPr lang="zh-CN" altLang="en-US" dirty="0">
                    <a:latin typeface="Helvetica" pitchFamily="2" charset="0"/>
                  </a:rPr>
                  <a:t> </a:t>
                </a:r>
                <a:r>
                  <a:rPr lang="en-US" dirty="0">
                    <a:effectLst/>
                    <a:latin typeface="Helvetica" pitchFamily="2" charset="0"/>
                  </a:rPr>
                  <a:t>models, which solve the major problems with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effectLst/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effectLst/>
                    <a:latin typeface="Helvetica" pitchFamily="2" charset="0"/>
                  </a:rPr>
                  <a:t>-grams</a:t>
                </a:r>
                <a:r>
                  <a:rPr lang="en-US" altLang="zh-CN" dirty="0">
                    <a:effectLst/>
                    <a:latin typeface="Helvetica" pitchFamily="2" charset="0"/>
                  </a:rPr>
                  <a:t>.</a:t>
                </a: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08F1643-D46C-854E-821F-473252FAF3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6" y="1108433"/>
                <a:ext cx="8342696" cy="5508233"/>
              </a:xfrm>
              <a:blipFill>
                <a:blip r:embed="rId3"/>
                <a:stretch>
                  <a:fillRect l="-1216" t="-1152" r="-212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B050BB-F0E3-CD4C-9158-40FD6F39F3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2787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CAAA92-542E-6F4B-BE00-45B14C854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Language model toolkits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3FA4-42C7-694E-B98B-09A2C6D240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11350627" cy="5508233"/>
          </a:xfrm>
        </p:spPr>
        <p:txBody>
          <a:bodyPr>
            <a:normAutofit/>
          </a:bodyPr>
          <a:lstStyle/>
          <a:p>
            <a:r>
              <a:rPr lang="en-CN" dirty="0"/>
              <a:t>SRILM</a:t>
            </a:r>
          </a:p>
          <a:p>
            <a:pPr lvl="1"/>
            <a:r>
              <a:rPr lang="en-US" sz="2400" dirty="0">
                <a:latin typeface="Calibri" charset="0"/>
                <a:hlinkClick r:id="rId2"/>
              </a:rPr>
              <a:t>http://www.speech.sri.com/projects/srilm/</a:t>
            </a:r>
            <a:endParaRPr lang="en-US" sz="2400" dirty="0">
              <a:latin typeface="Calibri" charset="0"/>
            </a:endParaRPr>
          </a:p>
          <a:p>
            <a:r>
              <a:rPr lang="en-CN" dirty="0"/>
              <a:t>KenLM</a:t>
            </a:r>
          </a:p>
          <a:p>
            <a:pPr lvl="1"/>
            <a:r>
              <a:rPr lang="en-US" sz="2400" dirty="0">
                <a:latin typeface="Calibri" charset="0"/>
                <a:hlinkClick r:id="rId3"/>
              </a:rPr>
              <a:t>https://kheafield.com/code/kenlm/</a:t>
            </a:r>
            <a:endParaRPr lang="en-US" sz="2400" dirty="0">
              <a:latin typeface="Calibri" charset="0"/>
            </a:endParaRPr>
          </a:p>
          <a:p>
            <a:r>
              <a:rPr lang="en-US" altLang="zh-CN" dirty="0"/>
              <a:t>Google N-Gram Release August 2006</a:t>
            </a:r>
            <a:endParaRPr lang="en-CN" altLang="zh-CN" dirty="0"/>
          </a:p>
          <a:p>
            <a:pPr lvl="1"/>
            <a:r>
              <a:rPr lang="en-US" dirty="0">
                <a:hlinkClick r:id="rId4"/>
              </a:rPr>
              <a:t>https://ai.googleblog.com/2006/08/all-our-n-gram-are-belong-to-you.html</a:t>
            </a:r>
            <a:r>
              <a:rPr lang="en-CN" dirty="0"/>
              <a:t> </a:t>
            </a:r>
          </a:p>
          <a:p>
            <a:pPr lvl="1"/>
            <a:r>
              <a:rPr lang="en-US" dirty="0"/>
              <a:t>Number of tokens: 1,024,908,267,229 number of sentences: 95,119,665,584 number of unigrams: 13,588,391 … number of fivegrams: 1,176,470,663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CBF998-F442-1F46-A91D-CAA60EFDFC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519090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46A2BE-A20E-43F3-8EF3-8846C4C967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Exercises and readings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8A75D6-9954-4D5C-9EB1-2F6344879C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0538" y="1108433"/>
            <a:ext cx="11091862" cy="5508233"/>
          </a:xfrm>
        </p:spPr>
        <p:txBody>
          <a:bodyPr wrap="square">
            <a:noAutofit/>
          </a:bodyPr>
          <a:lstStyle/>
          <a:p>
            <a:r>
              <a:rPr lang="en-US" dirty="0">
                <a:solidFill>
                  <a:srgbClr val="232629"/>
                </a:solidFill>
              </a:rPr>
              <a:t>A</a:t>
            </a:r>
            <a:r>
              <a:rPr lang="en-US" b="0" i="0" dirty="0">
                <a:solidFill>
                  <a:srgbClr val="232629"/>
                </a:solidFill>
                <a:effectLst/>
              </a:rPr>
              <a:t>lias method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(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  <a:hlinkClick r:id="rId3"/>
              </a:rPr>
              <a:t>https://www.keithschwarz.com/darts-dice-coins/</a:t>
            </a:r>
            <a:r>
              <a:rPr lang="en-US" b="0" i="0" dirty="0">
                <a:solidFill>
                  <a:srgbClr val="232629"/>
                </a:solidFill>
                <a:effectLst/>
                <a:latin typeface="-apple-system"/>
              </a:rPr>
              <a:t> )</a:t>
            </a:r>
            <a:endParaRPr lang="en-US" altLang="zh-CN" b="1" dirty="0"/>
          </a:p>
          <a:p>
            <a:r>
              <a:rPr lang="en-US" altLang="zh-CN" dirty="0"/>
              <a:t>Read </a:t>
            </a:r>
            <a:r>
              <a:rPr lang="en-US" altLang="zh-CN" dirty="0">
                <a:solidFill>
                  <a:schemeClr val="accent1"/>
                </a:solidFill>
              </a:rPr>
              <a:t>Chapter 4. </a:t>
            </a:r>
            <a:r>
              <a:rPr lang="en-US" i="1" dirty="0">
                <a:solidFill>
                  <a:schemeClr val="accent1"/>
                </a:solidFill>
                <a:effectLst/>
                <a:latin typeface="Helvetica" pitchFamily="2" charset="0"/>
              </a:rPr>
              <a:t>Naive Bayes and Sentiment</a:t>
            </a:r>
            <a:r>
              <a:rPr lang="en-US" dirty="0">
                <a:solidFill>
                  <a:schemeClr val="accent1"/>
                </a:solidFill>
                <a:latin typeface="Helvetica" pitchFamily="2" charset="0"/>
              </a:rPr>
              <a:t> </a:t>
            </a:r>
            <a:r>
              <a:rPr lang="en-US" i="1" dirty="0">
                <a:solidFill>
                  <a:schemeClr val="accent1"/>
                </a:solidFill>
                <a:effectLst/>
                <a:latin typeface="Helvetica" pitchFamily="2" charset="0"/>
              </a:rPr>
              <a:t>Classification</a:t>
            </a:r>
            <a:endParaRPr lang="zh-CN" altLang="en-US" sz="2800" dirty="0">
              <a:solidFill>
                <a:schemeClr val="accent1"/>
              </a:solidFill>
            </a:endParaRPr>
          </a:p>
          <a:p>
            <a:pPr marL="514350" indent="-514350">
              <a:spcBef>
                <a:spcPts val="600"/>
              </a:spcBef>
              <a:spcAft>
                <a:spcPts val="600"/>
              </a:spcAft>
              <a:buFont typeface="+mj-lt"/>
              <a:buAutoNum type="arabicPeriod"/>
            </a:pPr>
            <a:endParaRPr lang="zh-CN" altLang="en-US" dirty="0"/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9821468A-DD0F-4700-B678-E12DE59F6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06758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C3E109-9A4D-7246-97C1-9EBE5842FCC1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Computing </a:t>
                </a:r>
                <a14:m>
                  <m:oMath xmlns:m="http://schemas.openxmlformats.org/officeDocument/2006/math">
                    <m:r>
                      <a:rPr lang="en-US" altLang="zh-CN" b="1" i="0" smtClean="0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zh-CN" b="1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𝒘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dirty="0"/>
                  <a:t> or </a:t>
                </a:r>
                <a14:m>
                  <m:oMath xmlns:m="http://schemas.openxmlformats.org/officeDocument/2006/math">
                    <m:r>
                      <a:rPr lang="en-US" altLang="zh-CN">
                        <a:latin typeface="Cambria Math" panose="02040503050406030204" pitchFamily="18" charset="0"/>
                      </a:rPr>
                      <m:t>𝐏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𝒏</m:t>
                            </m:r>
                          </m:sub>
                        </m:sSub>
                      </m:e>
                    </m:d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BEC3E109-9A4D-7246-97C1-9EBE5842FC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6" t="-32653" b="-408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DD8227-10C8-4C44-8731-A5FAC037BBE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079" y="1108433"/>
                <a:ext cx="10121369" cy="5749567"/>
              </a:xfrm>
            </p:spPr>
            <p:txBody>
              <a:bodyPr>
                <a:noAutofit/>
              </a:bodyPr>
              <a:lstStyle/>
              <a:p>
                <a:r>
                  <a:rPr lang="en-US" dirty="0"/>
                  <a:t>Suppose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1:5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=“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its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water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so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transparent</m:t>
                    </m:r>
                    <m: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that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”</m:t>
                    </m:r>
                  </m:oMath>
                </a14:m>
                <a:r>
                  <a:rPr lang="en-US" dirty="0"/>
                  <a:t> then what is 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the</m:t>
                    </m:r>
                  </m:oMath>
                </a14:m>
                <a:r>
                  <a:rPr lang="en-US" dirty="0"/>
                  <a:t>? Could we just count and divide?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the</m:t>
                        </m:r>
                      </m:e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1:5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count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w</m:t>
                            </m:r>
                          </m:e>
                          <m:sub>
                            <m:r>
                              <a:rPr lang="en-US" altLang="zh-CN" b="0" i="0" smtClean="0">
                                <a:latin typeface="Cambria Math" panose="02040503050406030204" pitchFamily="18" charset="0"/>
                              </a:rPr>
                              <m:t>1:5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count</m:t>
                        </m:r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1:5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endParaRPr lang="en-CN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There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are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</a:t>
                </a:r>
                <a:r>
                  <a:rPr lang="en-US" dirty="0"/>
                  <a:t>oo many possible sentences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and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</a:t>
                </a:r>
                <a:r>
                  <a:rPr lang="en-US" dirty="0"/>
                  <a:t>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</a:t>
                </a:r>
                <a:r>
                  <a:rPr lang="en-US" dirty="0"/>
                  <a:t>ll never see enough data for </a:t>
                </a:r>
                <a:r>
                  <a:rPr lang="en-US" altLang="zh-CN" dirty="0"/>
                  <a:t>exactly</a:t>
                </a:r>
                <a:r>
                  <a:rPr lang="zh-CN" altLang="en-US" dirty="0"/>
                  <a:t> </a:t>
                </a:r>
                <a:r>
                  <a:rPr lang="en-US" dirty="0"/>
                  <a:t>estimating these</a:t>
                </a:r>
                <a:r>
                  <a:rPr lang="en-US" altLang="zh-CN" dirty="0"/>
                  <a:t>!</a:t>
                </a:r>
                <a:endParaRPr lang="en-US" dirty="0"/>
              </a:p>
              <a:p>
                <a:pPr>
                  <a:spcAft>
                    <a:spcPts val="600"/>
                  </a:spcAft>
                </a:pPr>
                <a:r>
                  <a:rPr lang="en-US" dirty="0"/>
                  <a:t>Similarly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calculate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b="0" i="1" smtClean="0">
                        <a:latin typeface="Cambria Math" panose="02040503050406030204" pitchFamily="18" charset="0"/>
                      </a:rPr>
                      <m:t>P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i="0">
                            <a:latin typeface="Cambria Math" panose="02040503050406030204" pitchFamily="18" charset="0"/>
                          </a:rPr>
                          <m:t>its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water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is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so</m:t>
                        </m:r>
                        <m:r>
                          <a:rPr lang="en-US" altLang="zh-CN" b="0" i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altLang="zh-CN" b="0" i="0" smtClean="0">
                            <a:latin typeface="Cambria Math" panose="02040503050406030204" pitchFamily="18" charset="0"/>
                          </a:rPr>
                          <m:t>transparent</m:t>
                        </m:r>
                      </m:e>
                    </m:d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Count all “its water is so transparent”</a:t>
                </a:r>
              </a:p>
              <a:p>
                <a:pPr lvl="1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</m:oMath>
                </a14:m>
                <a:r>
                  <a:rPr lang="en-US" dirty="0"/>
                  <a:t>Count all  possible five word sequences then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/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dirty="0"/>
              </a:p>
              <a:p>
                <a:r>
                  <a:rPr lang="en-US" dirty="0"/>
                  <a:t>We need some approximation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0ADD8227-10C8-4C44-8731-A5FAC037BBE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079" y="1108433"/>
                <a:ext cx="10121369" cy="5749567"/>
              </a:xfrm>
              <a:blipFill>
                <a:blip r:embed="rId4"/>
                <a:stretch>
                  <a:fillRect l="-1003" t="-1325" r="-1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D6D5EE-AA64-8A42-9B16-075AF4630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454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132A8E-405D-BC43-BAC3-B311553374B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Compute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𝑷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𝒘</m:t>
                        </m:r>
                      </m:e>
                      <m:sub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𝟏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1" i="1" dirty="0" smtClean="0">
                            <a:latin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FD132A8E-405D-BC43-BAC3-B311553374B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6" t="-32653" b="-408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ABB43-CC8C-3F4D-8D8C-19EA7D541F40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94079" y="1108434"/>
                <a:ext cx="11064875" cy="5384442"/>
              </a:xfrm>
            </p:spPr>
            <p:txBody>
              <a:bodyPr>
                <a:noAutofit/>
              </a:bodyPr>
              <a:lstStyle/>
              <a:p>
                <a:r>
                  <a:rPr lang="en-US" dirty="0">
                    <a:latin typeface="Calibri" charset="0"/>
                  </a:rPr>
                  <a:t>Compute the joint probability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sz="3000" dirty="0">
                  <a:latin typeface="Calibri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dirty="0"/>
                  <a:t>The probability of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denoted as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dirty="0"/>
              </a:p>
              <a:p>
                <a:pPr lvl="1">
                  <a:spcAft>
                    <a:spcPts val="600"/>
                  </a:spcAft>
                </a:pPr>
                <a:r>
                  <a:rPr lang="en-US" altLang="zh-CN" b="0" dirty="0"/>
                  <a:t>Write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en-US" dirty="0">
                    <a:latin typeface="Calibri" charset="0"/>
                  </a:rPr>
                  <a:t> as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: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en-US" altLang="zh-CN" dirty="0">
                  <a:latin typeface="Calibri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Recall conditional probabilities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i="1" dirty="0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</m:d>
                      </m:num>
                      <m:den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)</m:t>
                        </m:r>
                      </m:den>
                    </m:f>
                  </m:oMath>
                </a14:m>
                <a:r>
                  <a:rPr lang="en-US" altLang="zh-CN" dirty="0">
                    <a:latin typeface="Calibri" charset="0"/>
                  </a:rPr>
                  <a:t>  	rewrite</a:t>
                </a:r>
                <a:r>
                  <a:rPr lang="zh-CN" altLang="en-US" dirty="0">
                    <a:latin typeface="Calibri" charset="0"/>
                  </a:rPr>
                  <a:t> </a:t>
                </a:r>
                <a:r>
                  <a:rPr lang="en-US" altLang="zh-CN" dirty="0">
                    <a:latin typeface="Calibri" charset="0"/>
                  </a:rPr>
                  <a:t>it as	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dirty="0">
                  <a:latin typeface="Calibri" charset="0"/>
                </a:endParaRPr>
              </a:p>
              <a:p>
                <a:pPr lvl="2">
                  <a:spcAft>
                    <a:spcPts val="600"/>
                  </a:spcAft>
                </a:pPr>
                <a:r>
                  <a:rPr lang="en-US" altLang="zh-CN" dirty="0">
                    <a:latin typeface="Calibri" charset="0"/>
                  </a:rPr>
                  <a:t>Can you get the </a:t>
                </a:r>
                <a:r>
                  <a:rPr lang="en-US" altLang="zh-CN" b="1" dirty="0">
                    <a:latin typeface="Calibri" charset="0"/>
                  </a:rPr>
                  <a:t>chain rule</a:t>
                </a:r>
                <a:r>
                  <a:rPr lang="en-US" altLang="zh-CN" dirty="0">
                    <a:latin typeface="Calibri" charset="0"/>
                  </a:rPr>
                  <a:t> from the above?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Applying the </a:t>
                </a:r>
                <a:r>
                  <a:rPr lang="en-US" altLang="zh-CN" b="1" dirty="0"/>
                  <a:t>chain rule</a:t>
                </a:r>
                <a:r>
                  <a:rPr lang="en-US" altLang="zh-CN" dirty="0"/>
                  <a:t> to words 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…</m:t>
                        </m:r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b="0" i="1" dirty="0">
                    <a:latin typeface="Cambria Math" panose="02040503050406030204" pitchFamily="18" charset="0"/>
                  </a:rPr>
                  <a:t>  	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</m:d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</a:rPr>
                          <m:t>𝑋</m:t>
                        </m:r>
                        <m:r>
                          <a:rPr lang="en-US" altLang="zh-CN" i="1" baseline="-25000" dirty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1:2</m:t>
                            </m:r>
                          </m:sub>
                        </m:sSub>
                      </m:e>
                    </m:d>
                    <m:r>
                      <a:rPr lang="en-US" altLang="zh-CN" i="1" dirty="0">
                        <a:latin typeface="Cambria Math" panose="02040503050406030204" pitchFamily="18" charset="0"/>
                      </a:rPr>
                      <m:t>⋯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  <m:e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lvl="4">
                  <a:lnSpc>
                    <a:spcPct val="100000"/>
                  </a:lnSpc>
                  <a:spcAft>
                    <a:spcPts val="600"/>
                  </a:spcAft>
                </a:pPr>
                <a:r>
                  <a:rPr lang="en-US" altLang="zh-CN" sz="2000" b="0" dirty="0"/>
                  <a:t>		</a:t>
                </a:r>
                <a14:m>
                  <m:oMath xmlns:m="http://schemas.openxmlformats.org/officeDocument/2006/math"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∏"/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dirty="0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1: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000" b="0" i="1" dirty="0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0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1:</m:t>
                            </m:r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</m:oMath>
                </a14:m>
                <a:endParaRPr lang="en-US" dirty="0">
                  <a:latin typeface="Calibri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altLang="zh-CN" sz="2400" b="1" dirty="0">
                    <a:solidFill>
                      <a:srgbClr val="FF0000"/>
                    </a:solidFill>
                  </a:rPr>
                  <a:t>The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rest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is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to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calculate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𝑷</m:t>
                    </m:r>
                    <m:d>
                      <m:dPr>
                        <m:ctrlP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 dirty="0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</m:sub>
                        </m:sSub>
                        <m:r>
                          <a:rPr lang="en-US" altLang="zh-CN" sz="2400" b="1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</m:e>
                          <m:sub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  <m:r>
                              <a:rPr lang="en-US" altLang="zh-CN" sz="2400" b="1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: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𝒊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4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𝟏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but</a:t>
                </a:r>
                <a:r>
                  <a:rPr lang="zh-CN" altLang="en-US" sz="24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400" b="1" dirty="0">
                    <a:solidFill>
                      <a:srgbClr val="FF0000"/>
                    </a:solidFill>
                  </a:rPr>
                  <a:t>how?</a:t>
                </a:r>
                <a:endParaRPr lang="en-US" dirty="0">
                  <a:latin typeface="Calibri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C2ABB43-CC8C-3F4D-8D8C-19EA7D541F4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94079" y="1108434"/>
                <a:ext cx="11064875" cy="5384442"/>
              </a:xfrm>
              <a:blipFill>
                <a:blip r:embed="rId4"/>
                <a:stretch>
                  <a:fillRect l="-916" t="-1176" b="-2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D92F4-00DD-0D49-B975-C29F774F5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38764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C3D7CF-542C-5840-B912-75E8667429E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-gram model</a:t>
                </a:r>
                <a:endParaRPr lang="en-CN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9BC3D7CF-542C-5840-B912-75E8667429E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659" t="-32653" b="-408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0E0CD-08D0-2544-80C0-2DC81473DF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b="1" dirty="0"/>
                  <a:t>I</a:t>
                </a:r>
                <a:r>
                  <a:rPr lang="en-US" b="1" dirty="0"/>
                  <a:t>ntuition</a:t>
                </a:r>
                <a:r>
                  <a:rPr lang="en-US" dirty="0"/>
                  <a:t>: instead of computing the probability of a word given its entire history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1: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</m:oMath>
                </a14:m>
                <a:r>
                  <a:rPr lang="en-US" dirty="0"/>
                  <a:t> we can </a:t>
                </a:r>
                <a:r>
                  <a:rPr lang="en-US" b="1" dirty="0">
                    <a:solidFill>
                      <a:srgbClr val="FF0000"/>
                    </a:solidFill>
                  </a:rPr>
                  <a:t>approximate</a:t>
                </a:r>
                <a:r>
                  <a:rPr lang="en-US" dirty="0"/>
                  <a:t> the history by just the last few words.</a:t>
                </a:r>
              </a:p>
              <a:p>
                <a:r>
                  <a:rPr lang="en-US" altLang="zh-CN" sz="2400" b="1" i="0" u="none" strike="noStrike" baseline="0" dirty="0"/>
                  <a:t>Bigram model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altLang="zh-CN" sz="2400" b="0" i="0" u="none" strike="noStrike" baseline="0" dirty="0"/>
                  <a:t>approximates the probability of a word given all the previous words 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⋯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2400" b="0" i="0" u="none" strike="noStrike" baseline="0" dirty="0"/>
                  <a:t> by using only the conditional probability of the preceding word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|</m:t>
                        </m:r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𝑛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</a:rPr>
                              <m:t>−1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2400" b="0" i="0" u="none" strike="noStrike" baseline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⋯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>
                  <a:latin typeface="Calibri" charset="0"/>
                </a:endParaRPr>
              </a:p>
              <a:p>
                <a:pPr lvl="1"/>
                <a:r>
                  <a:rPr lang="en-US" dirty="0"/>
                  <a:t>Example </a:t>
                </a:r>
                <a:r>
                  <a:rPr lang="en-US" altLang="zh-CN" dirty="0"/>
                  <a:t>instead of computing the probability</a:t>
                </a:r>
              </a:p>
              <a:p>
                <a:pPr lvl="2"/>
                <a:r>
                  <a:rPr lang="en-US" altLang="zh-CN" dirty="0">
                    <a:solidFill>
                      <a:schemeClr val="accent6"/>
                    </a:solidFill>
                  </a:rPr>
                  <a:t>P(skills | I want to improve my cooking)</a:t>
                </a:r>
              </a:p>
              <a:p>
                <a:pPr lvl="2"/>
                <a:r>
                  <a:rPr lang="en-US" dirty="0"/>
                  <a:t>Approximated probability</a:t>
                </a:r>
                <a:r>
                  <a:rPr lang="en-US" altLang="zh-CN" dirty="0">
                    <a:solidFill>
                      <a:schemeClr val="accent6"/>
                    </a:solidFill>
                  </a:rPr>
                  <a:t> P(skills | cooking)</a:t>
                </a:r>
                <a:endParaRPr lang="en-US" dirty="0">
                  <a:solidFill>
                    <a:schemeClr val="accent6"/>
                  </a:solidFill>
                </a:endParaRP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290E0CD-08D0-2544-80C0-2DC81473DF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916" t="-1152" r="-80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3DD0E8C-0A36-2840-8925-A6132D7630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12870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949064-5A19-A848-872B-B919EF566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Link to Markov assumption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97F48-9405-CD4F-B0D0-4607A5EB558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11064875" cy="5384441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US" b="1" dirty="0"/>
                  <a:t>Simplifying assumption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The first order Markov assumption</a:t>
                </a:r>
              </a:p>
              <a:p>
                <a:pPr marL="0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the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its</m:t>
                          </m:r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water</m:t>
                          </m:r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so</m:t>
                          </m:r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transparent</m:t>
                          </m:r>
                          <m:r>
                            <a:rPr lang="en-US" altLang="zh-CN" sz="2400" i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that</m:t>
                          </m:r>
                        </m:e>
                      </m:d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sz="2400" i="1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the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altLang="zh-CN" sz="2400" i="0">
                              <a:latin typeface="Cambria Math" panose="02040503050406030204" pitchFamily="18" charset="0"/>
                            </a:rPr>
                            <m:t>that</m:t>
                          </m:r>
                        </m:e>
                      </m:d>
                    </m:oMath>
                  </m:oMathPara>
                </a14:m>
                <a:endParaRPr lang="en-US" altLang="zh-CN" sz="2400" dirty="0">
                  <a:latin typeface="Calibri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Or the second order Markov assumption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914400" lvl="2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the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its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water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is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so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transparent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that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the</m:t>
                          </m:r>
                        </m:e>
                        <m:e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transparent</m:t>
                          </m:r>
                          <m: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sz="2400" b="0" i="0" smtClean="0">
                              <a:latin typeface="Cambria Math" panose="02040503050406030204" pitchFamily="18" charset="0"/>
                            </a:rPr>
                            <m:t>that</m:t>
                          </m:r>
                        </m:e>
                      </m:d>
                    </m:oMath>
                  </m:oMathPara>
                </a14:m>
                <a:endParaRPr lang="en-US" sz="2400" dirty="0">
                  <a:latin typeface="Calibri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US" dirty="0">
                    <a:latin typeface="Calibri" charset="0"/>
                  </a:rPr>
                  <a:t>In general for N-gram model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≥2)</m:t>
                    </m:r>
                  </m:oMath>
                </a14:m>
                <a:r>
                  <a:rPr lang="en-US" dirty="0">
                    <a:latin typeface="Calibri" charset="0"/>
                  </a:rPr>
                  <a:t> we have</a:t>
                </a:r>
              </a:p>
              <a:p>
                <a:pPr marL="457200" lvl="1" indent="0"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+1: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sz="2800" dirty="0">
                  <a:latin typeface="Calibri" charset="0"/>
                </a:endParaRP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=2</m:t>
                    </m:r>
                  </m:oMath>
                </a14:m>
                <a:r>
                  <a:rPr lang="en-US" sz="2400" dirty="0">
                    <a:latin typeface="Calibri" charset="0"/>
                  </a:rPr>
                  <a:t> bigram</a:t>
                </a:r>
              </a:p>
              <a:p>
                <a:pPr lvl="2">
                  <a:spcAft>
                    <a:spcPts val="600"/>
                  </a:spcAft>
                </a:pP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=3</m:t>
                    </m:r>
                  </m:oMath>
                </a14:m>
                <a:r>
                  <a:rPr lang="en-US" altLang="zh-CN" sz="2400" dirty="0">
                    <a:latin typeface="Calibri" charset="0"/>
                  </a:rPr>
                  <a:t> trigram</a:t>
                </a:r>
                <a:endParaRPr lang="en-US" sz="2400" dirty="0">
                  <a:latin typeface="Calibri" charset="0"/>
                </a:endParaRPr>
              </a:p>
              <a:p>
                <a:pPr lvl="1">
                  <a:spcAft>
                    <a:spcPts val="600"/>
                  </a:spcAft>
                </a:pPr>
                <a:r>
                  <a:rPr lang="en-CN" altLang="zh-CN" b="1" dirty="0"/>
                  <a:t>Question</a:t>
                </a:r>
                <a:r>
                  <a:rPr lang="en-CN" altLang="zh-CN" dirty="0"/>
                  <a:t>: how to choose parameter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CN" altLang="zh-CN" dirty="0"/>
                  <a:t> ?</a:t>
                </a:r>
                <a:endParaRPr lang="en-US" dirty="0">
                  <a:latin typeface="Calibri" charset="0"/>
                </a:endParaRPr>
              </a:p>
              <a:p>
                <a:pPr lvl="1">
                  <a:spcAft>
                    <a:spcPts val="600"/>
                  </a:spcAft>
                </a:pPr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A197F48-9405-CD4F-B0D0-4607A5EB558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11064875" cy="5384441"/>
              </a:xfrm>
              <a:blipFill>
                <a:blip r:embed="rId3"/>
                <a:stretch>
                  <a:fillRect l="-916" t="-117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51FCF0-80F0-304D-B7DA-DAE24DA80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5" name="Picture 13">
            <a:extLst>
              <a:ext uri="{FF2B5EF4-FFF2-40B4-BE49-F238E27FC236}">
                <a16:creationId xmlns:a16="http://schemas.microsoft.com/office/drawing/2014/main" id="{702C70F5-F069-B149-A5B0-F841E37DBB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314" y="3668349"/>
            <a:ext cx="2036754" cy="2647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26434BA-6597-B94F-BEFB-019A6078B22B}"/>
              </a:ext>
            </a:extLst>
          </p:cNvPr>
          <p:cNvSpPr txBox="1"/>
          <p:nvPr/>
        </p:nvSpPr>
        <p:spPr>
          <a:xfrm>
            <a:off x="1622196" y="6316129"/>
            <a:ext cx="967153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Andrey Andreyevich Markov </a:t>
            </a:r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(14 June 1856 – 20 July 1922) was a Russian mathematician best known for his work on stochastic processes. A primary subject of his research later became known as Markov chains or Markov processes.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49548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ahoma">
      <a:majorFont>
        <a:latin typeface="Tahoma"/>
        <a:ea typeface="Tahoma"/>
        <a:cs typeface=""/>
      </a:majorFont>
      <a:minorFont>
        <a:latin typeface="Tahoma"/>
        <a:ea typeface="Tahom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0</TotalTime>
  <Words>4337</Words>
  <Application>Microsoft Macintosh PowerPoint</Application>
  <PresentationFormat>Widescreen</PresentationFormat>
  <Paragraphs>935</Paragraphs>
  <Slides>59</Slides>
  <Notes>28</Notes>
  <HiddenSlides>0</HiddenSlides>
  <MMClips>1</MMClips>
  <ScaleCrop>false</ScaleCrop>
  <HeadingPairs>
    <vt:vector size="6" baseType="variant">
      <vt:variant>
        <vt:lpstr>Fonts Used</vt:lpstr>
      </vt:variant>
      <vt:variant>
        <vt:i4>19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59</vt:i4>
      </vt:variant>
    </vt:vector>
  </HeadingPairs>
  <TitlesOfParts>
    <vt:vector size="79" baseType="lpstr">
      <vt:lpstr>-apple-system</vt:lpstr>
      <vt:lpstr>等线</vt:lpstr>
      <vt:lpstr>gbsnu4e</vt:lpstr>
      <vt:lpstr>gbsnu51</vt:lpstr>
      <vt:lpstr>gbsnu54</vt:lpstr>
      <vt:lpstr>gbsnu5b</vt:lpstr>
      <vt:lpstr>gbsnu7e</vt:lpstr>
      <vt:lpstr>gbsnu80</vt:lpstr>
      <vt:lpstr>gbsnu89</vt:lpstr>
      <vt:lpstr>gbsnu8b</vt:lpstr>
      <vt:lpstr>ＭＳ Ｐゴシック</vt:lpstr>
      <vt:lpstr>Times</vt:lpstr>
      <vt:lpstr>Arial</vt:lpstr>
      <vt:lpstr>Calibri</vt:lpstr>
      <vt:lpstr>Cambria Math</vt:lpstr>
      <vt:lpstr>Helvetica</vt:lpstr>
      <vt:lpstr>Roboto</vt:lpstr>
      <vt:lpstr>Tahoma</vt:lpstr>
      <vt:lpstr>Wingdings</vt:lpstr>
      <vt:lpstr>Office 主题​​</vt:lpstr>
      <vt:lpstr>Lecture 02 – Language Models</vt:lpstr>
      <vt:lpstr>Outline</vt:lpstr>
      <vt:lpstr>Assign a probability to a sentence</vt:lpstr>
      <vt:lpstr>Assign a probability to a sentence</vt:lpstr>
      <vt:lpstr>Probabilistic language modeling</vt:lpstr>
      <vt:lpstr>Computing P(w|w_(1:n) ) or P(w_(1:n) )  </vt:lpstr>
      <vt:lpstr>Compute P(w_(1:n))</vt:lpstr>
      <vt:lpstr>N-gram model</vt:lpstr>
      <vt:lpstr>Link to Markov assumption</vt:lpstr>
      <vt:lpstr>Case N=1 : Unigram model</vt:lpstr>
      <vt:lpstr>Case N=2: bigram model</vt:lpstr>
      <vt:lpstr>Outline</vt:lpstr>
      <vt:lpstr>Estimation of N-gram probabilities</vt:lpstr>
      <vt:lpstr>Bigram of a restaurant review corpus</vt:lpstr>
      <vt:lpstr>Berkeley restaurant project</vt:lpstr>
      <vt:lpstr>Some practical issues</vt:lpstr>
      <vt:lpstr>Outline</vt:lpstr>
      <vt:lpstr>Extrinsic evaluation</vt:lpstr>
      <vt:lpstr>Intrinsic evaluation of LMs</vt:lpstr>
      <vt:lpstr>Intuition: Perplexity as branching factor</vt:lpstr>
      <vt:lpstr>Perplexity</vt:lpstr>
      <vt:lpstr>Lower perplexity – better model</vt:lpstr>
      <vt:lpstr>Outline</vt:lpstr>
      <vt:lpstr>Issues of perplexity</vt:lpstr>
      <vt:lpstr>Outline</vt:lpstr>
      <vt:lpstr>Sentence Sampling</vt:lpstr>
      <vt:lpstr>Sampling from built LM</vt:lpstr>
      <vt:lpstr>Sampling from built LM</vt:lpstr>
      <vt:lpstr>Unknown Words</vt:lpstr>
      <vt:lpstr>Unknown Words</vt:lpstr>
      <vt:lpstr>Outline</vt:lpstr>
      <vt:lpstr>N-gram model estimation: Zeros</vt:lpstr>
      <vt:lpstr>Smoothing: intuition</vt:lpstr>
      <vt:lpstr>Add-one estimation (Laplace smoothing)</vt:lpstr>
      <vt:lpstr>Raw bigram counts C(w_(i-1) w_i )</vt:lpstr>
      <vt:lpstr>Laplace-smoothed bigrams</vt:lpstr>
      <vt:lpstr>Reconstituted counts</vt:lpstr>
      <vt:lpstr>Reconstituted counts for bigram model</vt:lpstr>
      <vt:lpstr>Reconstituted counts</vt:lpstr>
      <vt:lpstr>Add-1 smoothing – Quick Summary</vt:lpstr>
      <vt:lpstr>Outline</vt:lpstr>
      <vt:lpstr>1. Interpolation Smoothing</vt:lpstr>
      <vt:lpstr>1. Interpolation Smoothing</vt:lpstr>
      <vt:lpstr>1. Interpolation Smoothing</vt:lpstr>
      <vt:lpstr>2. Good-Turing Frequency Estimation</vt:lpstr>
      <vt:lpstr>2. Good-Turing Frequency Estimation</vt:lpstr>
      <vt:lpstr>2. Good-Turing Frequency of frequency</vt:lpstr>
      <vt:lpstr>2. Good-Turing smoothing: intuition</vt:lpstr>
      <vt:lpstr>2. Good-Turing smoothing: calculations</vt:lpstr>
      <vt:lpstr>2. Good-Turing, an example</vt:lpstr>
      <vt:lpstr>3. Backoff smoothing</vt:lpstr>
      <vt:lpstr>3. Backoff + Good-Turing smoothing</vt:lpstr>
      <vt:lpstr>3. Absolute Discounting - Idea</vt:lpstr>
      <vt:lpstr>4. Absolute Discounting + Interpolation</vt:lpstr>
      <vt:lpstr>5. Kneser-Ney Smoothing</vt:lpstr>
      <vt:lpstr>N-gram Smoothing Summary</vt:lpstr>
      <vt:lpstr>Issues of N-gram LMs</vt:lpstr>
      <vt:lpstr>Language model toolkits</vt:lpstr>
      <vt:lpstr>Exercises and readings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2023-02-22T16:32:21Z</dcterms:created>
  <dcterms:modified xsi:type="dcterms:W3CDTF">2024-03-03T15:48:27Z</dcterms:modified>
</cp:coreProperties>
</file>